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handoutMasterIdLst>
    <p:handoutMasterId r:id="rId24"/>
  </p:handoutMasterIdLst>
  <p:sldIdLst>
    <p:sldId id="256" r:id="rId5"/>
    <p:sldId id="273" r:id="rId6"/>
    <p:sldId id="257" r:id="rId7"/>
    <p:sldId id="258" r:id="rId8"/>
    <p:sldId id="259" r:id="rId9"/>
    <p:sldId id="260" r:id="rId10"/>
    <p:sldId id="261" r:id="rId11"/>
    <p:sldId id="274" r:id="rId12"/>
    <p:sldId id="262" r:id="rId13"/>
    <p:sldId id="265" r:id="rId14"/>
    <p:sldId id="263" r:id="rId15"/>
    <p:sldId id="264" r:id="rId16"/>
    <p:sldId id="266" r:id="rId17"/>
    <p:sldId id="267" r:id="rId18"/>
    <p:sldId id="268" r:id="rId19"/>
    <p:sldId id="269" r:id="rId20"/>
    <p:sldId id="270" r:id="rId21"/>
    <p:sldId id="271" r:id="rId22"/>
    <p:sldId id="272" r:id="rId23"/>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3" autoAdjust="0"/>
    <p:restoredTop sz="94660"/>
  </p:normalViewPr>
  <p:slideViewPr>
    <p:cSldViewPr snapToGrid="0">
      <p:cViewPr varScale="1">
        <p:scale>
          <a:sx n="70" d="100"/>
          <a:sy n="70" d="100"/>
        </p:scale>
        <p:origin x="8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EFD14346-6631-47C5-8EFE-8F59E9D7339F}" type="datetimeFigureOut">
              <a:rPr lang="en-GB" smtClean="0"/>
              <a:t>20/11/2019</a:t>
            </a:fld>
            <a:endParaRPr lang="en-GB"/>
          </a:p>
        </p:txBody>
      </p:sp>
      <p:sp>
        <p:nvSpPr>
          <p:cNvPr id="4" name="Footer Placeholder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5" name="Slide Number Placehold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B24F16EC-7A05-4699-96C0-EC31B386DD5C}" type="slidenum">
              <a:rPr lang="en-GB" smtClean="0"/>
              <a:t>‹#›</a:t>
            </a:fld>
            <a:endParaRPr lang="en-GB"/>
          </a:p>
        </p:txBody>
      </p:sp>
    </p:spTree>
    <p:extLst>
      <p:ext uri="{BB962C8B-B14F-4D97-AF65-F5344CB8AC3E}">
        <p14:creationId xmlns:p14="http://schemas.microsoft.com/office/powerpoint/2010/main" val="14092062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259210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330658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503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1306184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3200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2637485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1125720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40499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281978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B0ED98-6F51-4198-9F47-4F3C7B6A63D2}"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121107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B0ED98-6F51-4198-9F47-4F3C7B6A63D2}"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201490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B0ED98-6F51-4198-9F47-4F3C7B6A63D2}" type="datetimeFigureOut">
              <a:rPr lang="en-GB" smtClean="0"/>
              <a:t>20/11/2019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13359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B0ED98-6F51-4198-9F47-4F3C7B6A63D2}" type="datetimeFigureOut">
              <a:rPr lang="en-GB" smtClean="0"/>
              <a:t>20/11/2019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388630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0ED98-6F51-4198-9F47-4F3C7B6A63D2}" type="datetimeFigureOut">
              <a:rPr lang="en-GB" smtClean="0"/>
              <a:t>20/11/2019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398659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0ED98-6F51-4198-9F47-4F3C7B6A63D2}"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32180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B0ED98-6F51-4198-9F47-4F3C7B6A63D2}"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80FF2-49BD-44C9-877A-EBF7B92E9E5B}" type="slidenum">
              <a:rPr lang="en-GB" smtClean="0"/>
              <a:t>‹#›</a:t>
            </a:fld>
            <a:endParaRPr lang="en-GB"/>
          </a:p>
        </p:txBody>
      </p:sp>
    </p:spTree>
    <p:extLst>
      <p:ext uri="{BB962C8B-B14F-4D97-AF65-F5344CB8AC3E}">
        <p14:creationId xmlns:p14="http://schemas.microsoft.com/office/powerpoint/2010/main" val="71255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B0ED98-6F51-4198-9F47-4F3C7B6A63D2}" type="datetimeFigureOut">
              <a:rPr lang="en-GB" smtClean="0"/>
              <a:t>20/11/2019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180FF2-49BD-44C9-877A-EBF7B92E9E5B}" type="slidenum">
              <a:rPr lang="en-GB" smtClean="0"/>
              <a:t>‹#›</a:t>
            </a:fld>
            <a:endParaRPr lang="en-GB"/>
          </a:p>
        </p:txBody>
      </p:sp>
    </p:spTree>
    <p:extLst>
      <p:ext uri="{BB962C8B-B14F-4D97-AF65-F5344CB8AC3E}">
        <p14:creationId xmlns:p14="http://schemas.microsoft.com/office/powerpoint/2010/main" val="91567663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5400" dirty="0" smtClean="0">
                <a:latin typeface="Times New Roman" panose="02020603050405020304" pitchFamily="18" charset="0"/>
                <a:cs typeface="Times New Roman" panose="02020603050405020304" pitchFamily="18" charset="0"/>
              </a:rPr>
              <a:t>Promoting Positive Risk taking and Protection </a:t>
            </a:r>
            <a:r>
              <a:rPr lang="en-GB" sz="5400" dirty="0">
                <a:latin typeface="Times New Roman" panose="02020603050405020304" pitchFamily="18" charset="0"/>
                <a:cs typeface="Times New Roman" panose="02020603050405020304" pitchFamily="18" charset="0"/>
              </a:rPr>
              <a:t>P</a:t>
            </a:r>
            <a:r>
              <a:rPr lang="en-GB" sz="5400" dirty="0" smtClean="0">
                <a:latin typeface="Times New Roman" panose="02020603050405020304" pitchFamily="18" charset="0"/>
                <a:cs typeface="Times New Roman" panose="02020603050405020304" pitchFamily="18" charset="0"/>
              </a:rPr>
              <a:t>rinciples</a:t>
            </a:r>
            <a:endParaRPr lang="en-GB" sz="5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GB" sz="4000" dirty="0" smtClean="0">
                <a:latin typeface="Times New Roman" panose="02020603050405020304" pitchFamily="18" charset="0"/>
                <a:cs typeface="Times New Roman" panose="02020603050405020304" pitchFamily="18" charset="0"/>
              </a:rPr>
              <a:t>Making Safeguarding Personal</a:t>
            </a:r>
          </a:p>
          <a:p>
            <a:endParaRPr lang="en-GB" sz="4000" dirty="0"/>
          </a:p>
        </p:txBody>
      </p:sp>
      <p:pic>
        <p:nvPicPr>
          <p:cNvPr id="4" name="Picture 3"/>
          <p:cNvPicPr>
            <a:picLocks noChangeAspect="1"/>
          </p:cNvPicPr>
          <p:nvPr/>
        </p:nvPicPr>
        <p:blipFill>
          <a:blip r:embed="rId2"/>
          <a:stretch>
            <a:fillRect/>
          </a:stretch>
        </p:blipFill>
        <p:spPr>
          <a:xfrm>
            <a:off x="2388357" y="4973195"/>
            <a:ext cx="7829075" cy="1086411"/>
          </a:xfrm>
          <a:prstGeom prst="rect">
            <a:avLst/>
          </a:prstGeom>
        </p:spPr>
      </p:pic>
    </p:spTree>
    <p:extLst>
      <p:ext uri="{BB962C8B-B14F-4D97-AF65-F5344CB8AC3E}">
        <p14:creationId xmlns:p14="http://schemas.microsoft.com/office/powerpoint/2010/main" val="2224446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Decisions should be based on clear reasoning using principles of multi disciplinary interagency working in proportion to the risk impact to self and others</a:t>
            </a:r>
          </a:p>
          <a:p>
            <a:r>
              <a:rPr lang="en-GB" sz="2000" dirty="0">
                <a:latin typeface="Arial" panose="020B0604020202020204" pitchFamily="34" charset="0"/>
                <a:cs typeface="Arial" panose="020B0604020202020204" pitchFamily="34" charset="0"/>
              </a:rPr>
              <a:t>Good risk management involves working together to achieve positive outcomes for people.</a:t>
            </a:r>
          </a:p>
          <a:p>
            <a:r>
              <a:rPr lang="en-GB" sz="2000" dirty="0">
                <a:latin typeface="Arial" panose="020B0604020202020204" pitchFamily="34" charset="0"/>
                <a:cs typeface="Arial" panose="020B0604020202020204" pitchFamily="34" charset="0"/>
              </a:rPr>
              <a:t>Where risk taking has resulted in negative outcomes for people using services the experience should be learnt from and used to inform future decisions.</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21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Frameworks for Positive Risk Taking</a:t>
            </a:r>
            <a:endParaRPr lang="en-GB" dirty="0"/>
          </a:p>
        </p:txBody>
      </p:sp>
      <p:sp>
        <p:nvSpPr>
          <p:cNvPr id="3" name="Content Placeholder 2"/>
          <p:cNvSpPr>
            <a:spLocks noGrp="1"/>
          </p:cNvSpPr>
          <p:nvPr>
            <p:ph idx="1"/>
          </p:nvPr>
        </p:nvSpPr>
        <p:spPr/>
        <p:txBody>
          <a:bodyPr/>
          <a:lstStyle/>
          <a:p>
            <a:pPr marL="0" indent="0" algn="ctr">
              <a:buNone/>
            </a:pPr>
            <a:r>
              <a:rPr lang="en-GB" sz="2800" dirty="0" smtClean="0">
                <a:latin typeface="Times New Roman" panose="02020603050405020304" pitchFamily="18" charset="0"/>
                <a:cs typeface="Times New Roman" panose="02020603050405020304" pitchFamily="18" charset="0"/>
              </a:rPr>
              <a:t>Staff who are supporting people to take risks must follow a </a:t>
            </a:r>
            <a:r>
              <a:rPr lang="en-GB" sz="2800" b="1" dirty="0" smtClean="0">
                <a:latin typeface="Times New Roman" panose="02020603050405020304" pitchFamily="18" charset="0"/>
                <a:cs typeface="Times New Roman" panose="02020603050405020304" pitchFamily="18" charset="0"/>
              </a:rPr>
              <a:t>structured approach</a:t>
            </a:r>
            <a:r>
              <a:rPr lang="en-GB" sz="2800" dirty="0" smtClean="0">
                <a:latin typeface="Times New Roman" panose="02020603050405020304" pitchFamily="18" charset="0"/>
                <a:cs typeface="Times New Roman" panose="02020603050405020304" pitchFamily="18" charset="0"/>
              </a:rPr>
              <a:t> in which </a:t>
            </a:r>
            <a:r>
              <a:rPr lang="en-GB" sz="2800" b="1" dirty="0" smtClean="0">
                <a:latin typeface="Times New Roman" panose="02020603050405020304" pitchFamily="18" charset="0"/>
                <a:cs typeface="Times New Roman" panose="02020603050405020304" pitchFamily="18" charset="0"/>
              </a:rPr>
              <a:t>the rationale for decisions can be evidenced.</a:t>
            </a:r>
          </a:p>
          <a:p>
            <a:pPr marL="0" indent="0" algn="ctr">
              <a:buNone/>
            </a:pPr>
            <a:r>
              <a:rPr lang="en-GB" sz="2800" dirty="0" smtClean="0">
                <a:latin typeface="Times New Roman" panose="02020603050405020304" pitchFamily="18" charset="0"/>
                <a:cs typeface="Times New Roman" panose="02020603050405020304" pitchFamily="18" charset="0"/>
              </a:rPr>
              <a:t>Decision making on the management of risk will be at a level </a:t>
            </a:r>
            <a:r>
              <a:rPr lang="en-GB" sz="2800" b="1" dirty="0" smtClean="0">
                <a:latin typeface="Times New Roman" panose="02020603050405020304" pitchFamily="18" charset="0"/>
                <a:cs typeface="Times New Roman" panose="02020603050405020304" pitchFamily="18" charset="0"/>
              </a:rPr>
              <a:t>proportionate to the risk impact.</a:t>
            </a:r>
          </a:p>
          <a:p>
            <a:pPr marL="0" indent="0" algn="ctr">
              <a:buNone/>
            </a:pPr>
            <a:r>
              <a:rPr lang="en-GB" sz="2800" dirty="0" smtClean="0">
                <a:latin typeface="Times New Roman" panose="02020603050405020304" pitchFamily="18" charset="0"/>
                <a:cs typeface="Times New Roman" panose="02020603050405020304" pitchFamily="18" charset="0"/>
              </a:rPr>
              <a:t>This must include ensuring proper </a:t>
            </a:r>
            <a:r>
              <a:rPr lang="en-GB" sz="2800" b="1" dirty="0" smtClean="0">
                <a:latin typeface="Times New Roman" panose="02020603050405020304" pitchFamily="18" charset="0"/>
                <a:cs typeface="Times New Roman" panose="02020603050405020304" pitchFamily="18" charset="0"/>
              </a:rPr>
              <a:t>adherence to the legal framework </a:t>
            </a:r>
            <a:r>
              <a:rPr lang="en-GB" sz="2800" dirty="0" smtClean="0">
                <a:latin typeface="Times New Roman" panose="02020603050405020304" pitchFamily="18" charset="0"/>
                <a:cs typeface="Times New Roman" panose="02020603050405020304" pitchFamily="18" charset="0"/>
              </a:rPr>
              <a:t>including the Mental Capacity Act 2005.</a:t>
            </a:r>
          </a:p>
          <a:p>
            <a:pPr algn="ctr"/>
            <a:endParaRPr lang="en-GB" dirty="0"/>
          </a:p>
        </p:txBody>
      </p:sp>
    </p:spTree>
    <p:extLst>
      <p:ext uri="{BB962C8B-B14F-4D97-AF65-F5344CB8AC3E}">
        <p14:creationId xmlns:p14="http://schemas.microsoft.com/office/powerpoint/2010/main" val="294474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Consent and Decision Making</a:t>
            </a:r>
            <a:endParaRPr lang="en-GB" dirty="0"/>
          </a:p>
        </p:txBody>
      </p:sp>
      <p:sp>
        <p:nvSpPr>
          <p:cNvPr id="3" name="Content Placeholder 2"/>
          <p:cNvSpPr>
            <a:spLocks noGrp="1"/>
          </p:cNvSpPr>
          <p:nvPr>
            <p:ph idx="1"/>
          </p:nvPr>
        </p:nvSpPr>
        <p:spPr/>
        <p:txBody>
          <a:bodyPr/>
          <a:lstStyle/>
          <a:p>
            <a:pPr marL="0" indent="0" algn="ctr">
              <a:buNone/>
            </a:pPr>
            <a:r>
              <a:rPr lang="en-GB" sz="2000" dirty="0" smtClean="0">
                <a:latin typeface="Arial" panose="020B0604020202020204" pitchFamily="34" charset="0"/>
                <a:cs typeface="Arial" panose="020B0604020202020204" pitchFamily="34" charset="0"/>
              </a:rPr>
              <a:t>Capacity will be determined in line with the code of conduct and requirements of the Mental Capacity 2005. staring with the </a:t>
            </a:r>
            <a:r>
              <a:rPr lang="en-GB" sz="2000" b="1" dirty="0" smtClean="0">
                <a:latin typeface="Arial" panose="020B0604020202020204" pitchFamily="34" charset="0"/>
                <a:cs typeface="Arial" panose="020B0604020202020204" pitchFamily="34" charset="0"/>
              </a:rPr>
              <a:t>assumption of capacity- </a:t>
            </a:r>
            <a:r>
              <a:rPr lang="en-GB" sz="2000" dirty="0" smtClean="0">
                <a:latin typeface="Arial" panose="020B0604020202020204" pitchFamily="34" charset="0"/>
                <a:cs typeface="Arial" panose="020B0604020202020204" pitchFamily="34" charset="0"/>
              </a:rPr>
              <a:t>remember this principle </a:t>
            </a:r>
            <a:r>
              <a:rPr lang="en-GB" sz="2000" b="1" dirty="0" smtClean="0">
                <a:latin typeface="Arial" panose="020B0604020202020204" pitchFamily="34" charset="0"/>
                <a:cs typeface="Arial" panose="020B0604020202020204" pitchFamily="34" charset="0"/>
              </a:rPr>
              <a:t>does not and should not s</a:t>
            </a:r>
            <a:r>
              <a:rPr lang="en-GB" sz="2000" dirty="0" smtClean="0">
                <a:latin typeface="Arial" panose="020B0604020202020204" pitchFamily="34" charset="0"/>
                <a:cs typeface="Arial" panose="020B0604020202020204" pitchFamily="34" charset="0"/>
              </a:rPr>
              <a:t>top the assessment of capacity if there is any indication it is required.</a:t>
            </a:r>
          </a:p>
          <a:p>
            <a:pPr marL="0" indent="0" algn="ctr">
              <a:buNone/>
            </a:pPr>
            <a:r>
              <a:rPr lang="en-GB" sz="2000" dirty="0" smtClean="0">
                <a:latin typeface="Arial" panose="020B0604020202020204" pitchFamily="34" charset="0"/>
                <a:cs typeface="Arial" panose="020B0604020202020204" pitchFamily="34" charset="0"/>
              </a:rPr>
              <a:t>An individual who is assessed as having capacity to make decisions and choses to live with that risk is </a:t>
            </a:r>
            <a:r>
              <a:rPr lang="en-GB" sz="2000" b="1" dirty="0" smtClean="0">
                <a:latin typeface="Arial" panose="020B0604020202020204" pitchFamily="34" charset="0"/>
                <a:cs typeface="Arial" panose="020B0604020202020204" pitchFamily="34" charset="0"/>
              </a:rPr>
              <a:t>entitled to do so</a:t>
            </a:r>
            <a:r>
              <a:rPr lang="en-GB" sz="2000" dirty="0" smtClean="0">
                <a:latin typeface="Arial" panose="020B0604020202020204" pitchFamily="34" charset="0"/>
                <a:cs typeface="Arial" panose="020B0604020202020204" pitchFamily="34" charset="0"/>
              </a:rPr>
              <a:t>.</a:t>
            </a:r>
          </a:p>
          <a:p>
            <a:pPr marL="0" indent="0" algn="ctr">
              <a:buNone/>
            </a:pPr>
            <a:r>
              <a:rPr lang="en-GB" sz="2800" b="1" i="1" dirty="0" smtClean="0">
                <a:latin typeface="Times New Roman" panose="02020603050405020304" pitchFamily="18" charset="0"/>
                <a:cs typeface="Times New Roman" panose="02020603050405020304" pitchFamily="18" charset="0"/>
              </a:rPr>
              <a:t>The law will not treat that person as having consented to that risk and so there will be no breach of the duty of care by professional or public authorities…………</a:t>
            </a:r>
          </a:p>
          <a:p>
            <a:endParaRPr lang="en-GB" sz="2800" dirty="0"/>
          </a:p>
        </p:txBody>
      </p:sp>
    </p:spTree>
    <p:extLst>
      <p:ext uri="{BB962C8B-B14F-4D97-AF65-F5344CB8AC3E}">
        <p14:creationId xmlns:p14="http://schemas.microsoft.com/office/powerpoint/2010/main" val="746667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However….</a:t>
            </a:r>
            <a:endParaRPr lang="en-GB" dirty="0"/>
          </a:p>
        </p:txBody>
      </p:sp>
      <p:sp>
        <p:nvSpPr>
          <p:cNvPr id="3" name="Content Placeholder 2"/>
          <p:cNvSpPr>
            <a:spLocks noGrp="1"/>
          </p:cNvSpPr>
          <p:nvPr>
            <p:ph idx="1"/>
          </p:nvPr>
        </p:nvSpPr>
        <p:spPr/>
        <p:txBody>
          <a:bodyPr>
            <a:normAutofit/>
          </a:bodyPr>
          <a:lstStyle/>
          <a:p>
            <a:r>
              <a:rPr lang="en-GB" sz="2400" dirty="0" smtClean="0">
                <a:latin typeface="Arial" panose="020B0604020202020204" pitchFamily="34" charset="0"/>
                <a:cs typeface="Arial" panose="020B0604020202020204" pitchFamily="34" charset="0"/>
              </a:rPr>
              <a:t>The council remains </a:t>
            </a:r>
            <a:r>
              <a:rPr lang="en-GB" sz="2400" b="1" dirty="0" smtClean="0">
                <a:latin typeface="Arial" panose="020B0604020202020204" pitchFamily="34" charset="0"/>
                <a:cs typeface="Arial" panose="020B0604020202020204" pitchFamily="34" charset="0"/>
              </a:rPr>
              <a:t>accountable</a:t>
            </a:r>
            <a:r>
              <a:rPr lang="en-GB" sz="2400" dirty="0" smtClean="0">
                <a:latin typeface="Arial" panose="020B0604020202020204" pitchFamily="34" charset="0"/>
                <a:cs typeface="Arial" panose="020B0604020202020204" pitchFamily="34" charset="0"/>
              </a:rPr>
              <a:t> for the proper use of its public funds and whilst the capacitated individual is entitled to live with a degree of risk the local authority is under no obligation to fund it.</a:t>
            </a:r>
          </a:p>
          <a:p>
            <a:r>
              <a:rPr lang="en-GB" sz="2400" dirty="0" smtClean="0">
                <a:latin typeface="Arial" panose="020B0604020202020204" pitchFamily="34" charset="0"/>
                <a:cs typeface="Arial" panose="020B0604020202020204" pitchFamily="34" charset="0"/>
              </a:rPr>
              <a:t>In </a:t>
            </a:r>
            <a:r>
              <a:rPr lang="en-GB" sz="2400" b="1" dirty="0" smtClean="0">
                <a:latin typeface="Arial" panose="020B0604020202020204" pitchFamily="34" charset="0"/>
                <a:cs typeface="Arial" panose="020B0604020202020204" pitchFamily="34" charset="0"/>
              </a:rPr>
              <a:t>complex cases </a:t>
            </a:r>
            <a:r>
              <a:rPr lang="en-GB" sz="2400" dirty="0" smtClean="0">
                <a:latin typeface="Arial" panose="020B0604020202020204" pitchFamily="34" charset="0"/>
                <a:cs typeface="Arial" panose="020B0604020202020204" pitchFamily="34" charset="0"/>
              </a:rPr>
              <a:t>there will need to be a </a:t>
            </a:r>
            <a:r>
              <a:rPr lang="en-GB" sz="2400" b="1" dirty="0" smtClean="0">
                <a:latin typeface="Arial" panose="020B0604020202020204" pitchFamily="34" charset="0"/>
                <a:cs typeface="Arial" panose="020B0604020202020204" pitchFamily="34" charset="0"/>
              </a:rPr>
              <a:t>robust process </a:t>
            </a:r>
            <a:r>
              <a:rPr lang="en-GB" sz="2400" dirty="0" smtClean="0">
                <a:latin typeface="Arial" panose="020B0604020202020204" pitchFamily="34" charset="0"/>
                <a:cs typeface="Arial" panose="020B0604020202020204" pitchFamily="34" charset="0"/>
              </a:rPr>
              <a:t>whereby conflict about accountability of risk or otherwise can be properly debated and resolved with appropriate</a:t>
            </a:r>
            <a:r>
              <a:rPr lang="en-GB" sz="2400" b="1" dirty="0" smtClean="0">
                <a:latin typeface="Arial" panose="020B0604020202020204" pitchFamily="34" charset="0"/>
                <a:cs typeface="Arial" panose="020B0604020202020204" pitchFamily="34" charset="0"/>
              </a:rPr>
              <a:t> recording</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913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Safeguarding Personal</a:t>
            </a:r>
            <a:endParaRPr lang="en-GB" dirty="0"/>
          </a:p>
        </p:txBody>
      </p:sp>
      <p:sp>
        <p:nvSpPr>
          <p:cNvPr id="3" name="Content Placeholder 2"/>
          <p:cNvSpPr>
            <a:spLocks noGrp="1"/>
          </p:cNvSpPr>
          <p:nvPr>
            <p:ph idx="1"/>
          </p:nvPr>
        </p:nvSpPr>
        <p:spPr/>
        <p:txBody>
          <a:bodyPr>
            <a:normAutofit lnSpcReduction="10000"/>
          </a:bodyPr>
          <a:lstStyle/>
          <a:p>
            <a:r>
              <a:rPr lang="en-GB" sz="2000" dirty="0">
                <a:latin typeface="Arial" panose="020B0604020202020204" pitchFamily="34" charset="0"/>
                <a:cs typeface="Arial" panose="020B0604020202020204" pitchFamily="34" charset="0"/>
              </a:rPr>
              <a:t>Making Safeguarding Personal is a shift in culture and practice in response to what we now know about what makes safeguarding more or less effective from the perspective of the person being safeguarded</a:t>
            </a:r>
            <a:r>
              <a:rPr lang="en-GB" sz="20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It is about having conversations with people about how we might respond in safeguarding situations in a way that enhances involvement, choice and control as well as improving quality of life, wellbeing and safety.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It </a:t>
            </a:r>
            <a:r>
              <a:rPr lang="en-GB" sz="2000" dirty="0">
                <a:latin typeface="Arial" panose="020B0604020202020204" pitchFamily="34" charset="0"/>
                <a:cs typeface="Arial" panose="020B0604020202020204" pitchFamily="34" charset="0"/>
              </a:rPr>
              <a:t>is about seeing people as experts in their own lives and working alongside them. It is about collecting information about the extent to which this shift has a positive impact on people’s lives. It is a shift from a process supported by conversations to a series of conversations supported by a process</a:t>
            </a:r>
            <a:r>
              <a:rPr lang="en-GB" dirty="0"/>
              <a:t>.</a:t>
            </a:r>
          </a:p>
        </p:txBody>
      </p:sp>
    </p:spTree>
    <p:extLst>
      <p:ext uri="{BB962C8B-B14F-4D97-AF65-F5344CB8AC3E}">
        <p14:creationId xmlns:p14="http://schemas.microsoft.com/office/powerpoint/2010/main" val="4171560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Examples of the kind of outcomes that people might want are:</a:t>
            </a:r>
          </a:p>
          <a:p>
            <a:r>
              <a:rPr lang="en-GB" sz="2000" dirty="0">
                <a:latin typeface="Arial" panose="020B0604020202020204" pitchFamily="34" charset="0"/>
                <a:cs typeface="Arial" panose="020B0604020202020204" pitchFamily="34" charset="0"/>
              </a:rPr>
              <a:t>•	to be and to feel safer</a:t>
            </a:r>
          </a:p>
          <a:p>
            <a:r>
              <a:rPr lang="en-GB" sz="2000" dirty="0">
                <a:latin typeface="Arial" panose="020B0604020202020204" pitchFamily="34" charset="0"/>
                <a:cs typeface="Arial" panose="020B0604020202020204" pitchFamily="34" charset="0"/>
              </a:rPr>
              <a:t>•	to maintain a key relationship</a:t>
            </a:r>
          </a:p>
          <a:p>
            <a:r>
              <a:rPr lang="en-GB" sz="2000" dirty="0">
                <a:latin typeface="Arial" panose="020B0604020202020204" pitchFamily="34" charset="0"/>
                <a:cs typeface="Arial" panose="020B0604020202020204" pitchFamily="34" charset="0"/>
              </a:rPr>
              <a:t>•	to get new friends</a:t>
            </a:r>
          </a:p>
          <a:p>
            <a:r>
              <a:rPr lang="en-GB" sz="2000" dirty="0">
                <a:latin typeface="Arial" panose="020B0604020202020204" pitchFamily="34" charset="0"/>
                <a:cs typeface="Arial" panose="020B0604020202020204" pitchFamily="34" charset="0"/>
              </a:rPr>
              <a:t>•	to have help to recover</a:t>
            </a:r>
          </a:p>
          <a:p>
            <a:r>
              <a:rPr lang="en-GB" sz="2000" dirty="0">
                <a:latin typeface="Arial" panose="020B0604020202020204" pitchFamily="34" charset="0"/>
                <a:cs typeface="Arial" panose="020B0604020202020204" pitchFamily="34" charset="0"/>
              </a:rPr>
              <a:t>•	to have access to justice or an apology, or to know that disciplinary or other action has been taken</a:t>
            </a:r>
          </a:p>
          <a:p>
            <a:r>
              <a:rPr lang="en-GB" sz="2000" dirty="0">
                <a:latin typeface="Arial" panose="020B0604020202020204" pitchFamily="34" charset="0"/>
                <a:cs typeface="Arial" panose="020B0604020202020204" pitchFamily="34" charset="0"/>
              </a:rPr>
              <a:t>•	to know that this won’t happen to anyone </a:t>
            </a:r>
            <a:r>
              <a:rPr lang="en-GB" sz="2000" dirty="0" smtClean="0">
                <a:latin typeface="Arial" panose="020B0604020202020204" pitchFamily="34" charset="0"/>
                <a:cs typeface="Arial" panose="020B0604020202020204" pitchFamily="34" charset="0"/>
              </a:rPr>
              <a:t>else</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08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lstStyle/>
          <a:p>
            <a:r>
              <a:rPr lang="en-GB" sz="2000" dirty="0">
                <a:latin typeface="Arial" panose="020B0604020202020204" pitchFamily="34" charset="0"/>
                <a:cs typeface="Arial" panose="020B0604020202020204" pitchFamily="34" charset="0"/>
              </a:rPr>
              <a:t>to maintain control over the situation</a:t>
            </a:r>
          </a:p>
          <a:p>
            <a:r>
              <a:rPr lang="en-GB" sz="2000" dirty="0">
                <a:latin typeface="Arial" panose="020B0604020202020204" pitchFamily="34" charset="0"/>
                <a:cs typeface="Arial" panose="020B0604020202020204" pitchFamily="34" charset="0"/>
              </a:rPr>
              <a:t>•	to be involved in making decisions</a:t>
            </a:r>
          </a:p>
          <a:p>
            <a:r>
              <a:rPr lang="en-GB" sz="2000" dirty="0">
                <a:latin typeface="Arial" panose="020B0604020202020204" pitchFamily="34" charset="0"/>
                <a:cs typeface="Arial" panose="020B0604020202020204" pitchFamily="34" charset="0"/>
              </a:rPr>
              <a:t>•	to have exercised choice</a:t>
            </a:r>
          </a:p>
          <a:p>
            <a:r>
              <a:rPr lang="en-GB" sz="2000" dirty="0">
                <a:latin typeface="Arial" panose="020B0604020202020204" pitchFamily="34" charset="0"/>
                <a:cs typeface="Arial" panose="020B0604020202020204" pitchFamily="34" charset="0"/>
              </a:rPr>
              <a:t>•	to be able to protect self in the future</a:t>
            </a:r>
          </a:p>
          <a:p>
            <a:r>
              <a:rPr lang="en-GB" sz="2000" dirty="0">
                <a:latin typeface="Arial" panose="020B0604020202020204" pitchFamily="34" charset="0"/>
                <a:cs typeface="Arial" panose="020B0604020202020204" pitchFamily="34" charset="0"/>
              </a:rPr>
              <a:t>•	to know where to get help.</a:t>
            </a:r>
          </a:p>
          <a:p>
            <a:pPr marL="0" indent="0">
              <a:buNone/>
            </a:pPr>
            <a:r>
              <a:rPr lang="en-GB" sz="2000" dirty="0">
                <a:latin typeface="Arial" panose="020B0604020202020204" pitchFamily="34" charset="0"/>
                <a:cs typeface="Arial" panose="020B0604020202020204" pitchFamily="34" charset="0"/>
              </a:rPr>
              <a:t>This is not an exhaustive list. The following are not outcomes in the sense that we mean it:</a:t>
            </a:r>
          </a:p>
          <a:p>
            <a:r>
              <a:rPr lang="en-GB" sz="2000" dirty="0">
                <a:latin typeface="Arial" panose="020B0604020202020204" pitchFamily="34" charset="0"/>
                <a:cs typeface="Arial" panose="020B0604020202020204" pitchFamily="34" charset="0"/>
              </a:rPr>
              <a:t>•	harm or abuse is substantiated/ unsubstantiated</a:t>
            </a:r>
          </a:p>
          <a:p>
            <a:r>
              <a:rPr lang="en-GB" sz="2000" dirty="0">
                <a:latin typeface="Arial" panose="020B0604020202020204" pitchFamily="34" charset="0"/>
                <a:cs typeface="Arial" panose="020B0604020202020204" pitchFamily="34" charset="0"/>
              </a:rPr>
              <a:t>•	the person is receiving increased monitoring or care.</a:t>
            </a:r>
          </a:p>
          <a:p>
            <a:endParaRPr lang="en-GB" dirty="0"/>
          </a:p>
          <a:p>
            <a:endParaRPr lang="en-GB" dirty="0"/>
          </a:p>
        </p:txBody>
      </p:sp>
      <p:sp>
        <p:nvSpPr>
          <p:cNvPr id="4" name="Rectangle 3"/>
          <p:cNvSpPr/>
          <p:nvPr/>
        </p:nvSpPr>
        <p:spPr>
          <a:xfrm>
            <a:off x="3048000" y="1997839"/>
            <a:ext cx="6096000" cy="369332"/>
          </a:xfrm>
          <a:prstGeom prst="rect">
            <a:avLst/>
          </a:prstGeom>
        </p:spPr>
        <p:txBody>
          <a:bodyPr>
            <a:spAutoFit/>
          </a:bodyPr>
          <a:lstStyle/>
          <a:p>
            <a:r>
              <a:rPr lang="en-GB" dirty="0"/>
              <a:t>•	</a:t>
            </a:r>
          </a:p>
        </p:txBody>
      </p:sp>
    </p:spTree>
    <p:extLst>
      <p:ext uri="{BB962C8B-B14F-4D97-AF65-F5344CB8AC3E}">
        <p14:creationId xmlns:p14="http://schemas.microsoft.com/office/powerpoint/2010/main" val="89898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MSP and working with risk</a:t>
            </a:r>
            <a:endParaRPr lang="en-GB" dirty="0"/>
          </a:p>
        </p:txBody>
      </p:sp>
      <p:sp>
        <p:nvSpPr>
          <p:cNvPr id="3" name="Content Placeholder 2"/>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MSP means having honest discussions with people about the possible options and the risks and benefits of each option, framed and more focused risk enablement.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very process of engaging with them often gives them a sense of control and self-esteem that enables them to better safeguard themselves. Staff need a range of knowledge and skills relating to engaging with and empowering people, negotiation and the legal framework in which they work</a:t>
            </a:r>
            <a:r>
              <a:rPr lang="en-GB" sz="20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Many have this knowledge and skill base and need permission and support to use it. MSAB is committed to supporting the development and embedding of MSP in all of its activities</a:t>
            </a:r>
          </a:p>
        </p:txBody>
      </p:sp>
    </p:spTree>
    <p:extLst>
      <p:ext uri="{BB962C8B-B14F-4D97-AF65-F5344CB8AC3E}">
        <p14:creationId xmlns:p14="http://schemas.microsoft.com/office/powerpoint/2010/main" val="2846889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Balancing the Scales</a:t>
            </a:r>
            <a:endParaRPr lang="en-GB" dirty="0"/>
          </a:p>
        </p:txBody>
      </p:sp>
      <p:pic>
        <p:nvPicPr>
          <p:cNvPr id="4" name="Content Placeholder 3"/>
          <p:cNvPicPr>
            <a:picLocks noGrp="1" noChangeAspect="1"/>
          </p:cNvPicPr>
          <p:nvPr>
            <p:ph idx="1"/>
          </p:nvPr>
        </p:nvPicPr>
        <p:blipFill>
          <a:blip r:embed="rId2"/>
          <a:stretch>
            <a:fillRect/>
          </a:stretch>
        </p:blipFill>
        <p:spPr>
          <a:xfrm>
            <a:off x="1505683" y="2160588"/>
            <a:ext cx="6940671" cy="3881437"/>
          </a:xfrm>
          <a:prstGeom prst="rect">
            <a:avLst/>
          </a:prstGeom>
        </p:spPr>
      </p:pic>
    </p:spTree>
    <p:extLst>
      <p:ext uri="{BB962C8B-B14F-4D97-AF65-F5344CB8AC3E}">
        <p14:creationId xmlns:p14="http://schemas.microsoft.com/office/powerpoint/2010/main" val="1023534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800" dirty="0" smtClean="0"/>
              <a:t>Questions and Answers ?</a:t>
            </a:r>
            <a:endParaRPr lang="en-GB" sz="4800" dirty="0"/>
          </a:p>
        </p:txBody>
      </p:sp>
    </p:spTree>
    <p:extLst>
      <p:ext uri="{BB962C8B-B14F-4D97-AF65-F5344CB8AC3E}">
        <p14:creationId xmlns:p14="http://schemas.microsoft.com/office/powerpoint/2010/main" val="179893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think…………………………..</a:t>
            </a:r>
            <a:endParaRPr lang="en-GB" dirty="0"/>
          </a:p>
        </p:txBody>
      </p:sp>
      <p:sp>
        <p:nvSpPr>
          <p:cNvPr id="3" name="Content Placeholder 2"/>
          <p:cNvSpPr>
            <a:spLocks noGrp="1"/>
          </p:cNvSpPr>
          <p:nvPr>
            <p:ph idx="1"/>
          </p:nvPr>
        </p:nvSpPr>
        <p:spPr/>
        <p:txBody>
          <a:bodyPr>
            <a:normAutofit/>
          </a:bodyPr>
          <a:lstStyle/>
          <a:p>
            <a:pPr algn="ctr"/>
            <a:r>
              <a:rPr lang="en-GB" sz="2800" dirty="0" smtClean="0">
                <a:latin typeface="Arial" panose="020B0604020202020204" pitchFamily="34" charset="0"/>
                <a:cs typeface="Arial" panose="020B0604020202020204" pitchFamily="34" charset="0"/>
              </a:rPr>
              <a:t>What is risk ?</a:t>
            </a:r>
          </a:p>
          <a:p>
            <a:pPr algn="ctr"/>
            <a:r>
              <a:rPr lang="en-GB" sz="2800" dirty="0" smtClean="0">
                <a:latin typeface="Arial" panose="020B0604020202020204" pitchFamily="34" charset="0"/>
                <a:cs typeface="Arial" panose="020B0604020202020204" pitchFamily="34" charset="0"/>
              </a:rPr>
              <a:t>What is positive risk taking ?</a:t>
            </a:r>
          </a:p>
          <a:p>
            <a:pPr algn="ctr"/>
            <a:r>
              <a:rPr lang="en-GB" sz="2800" dirty="0" smtClean="0">
                <a:latin typeface="Arial" panose="020B0604020202020204" pitchFamily="34" charset="0"/>
                <a:cs typeface="Arial" panose="020B0604020202020204" pitchFamily="34" charset="0"/>
              </a:rPr>
              <a:t>How can we support positive risk taking principles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165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risk ?</a:t>
            </a:r>
            <a:endParaRPr lang="en-GB" dirty="0"/>
          </a:p>
        </p:txBody>
      </p:sp>
      <p:sp>
        <p:nvSpPr>
          <p:cNvPr id="3" name="Content Placeholder 2"/>
          <p:cNvSpPr>
            <a:spLocks noGrp="1"/>
          </p:cNvSpPr>
          <p:nvPr>
            <p:ph idx="1"/>
          </p:nvPr>
        </p:nvSpPr>
        <p:spPr>
          <a:xfrm>
            <a:off x="838200" y="1405719"/>
            <a:ext cx="10515600" cy="4771244"/>
          </a:xfrm>
        </p:spPr>
        <p:txBody>
          <a:bodyPr>
            <a:normAutofit/>
          </a:bodyPr>
          <a:lstStyle/>
          <a:p>
            <a:pPr marL="0" indent="0">
              <a:buNone/>
            </a:pPr>
            <a:r>
              <a:rPr lang="en-GB" sz="2000" b="1" i="1" dirty="0" smtClean="0">
                <a:latin typeface="Arial" panose="020B0604020202020204" pitchFamily="34" charset="0"/>
                <a:cs typeface="Arial" panose="020B0604020202020204" pitchFamily="34" charset="0"/>
              </a:rPr>
              <a:t>Risk is the probability that an event will occur with beneficial or harmful outcomes for an individual or others they come into contact with.</a:t>
            </a:r>
          </a:p>
          <a:p>
            <a:pPr marL="0" indent="0">
              <a:buNone/>
            </a:pPr>
            <a:r>
              <a:rPr lang="en-GB" sz="2000" dirty="0" smtClean="0">
                <a:latin typeface="Arial" panose="020B0604020202020204" pitchFamily="34" charset="0"/>
                <a:cs typeface="Arial" panose="020B0604020202020204" pitchFamily="34" charset="0"/>
              </a:rPr>
              <a:t>Events can occur due to:</a:t>
            </a:r>
          </a:p>
          <a:p>
            <a:r>
              <a:rPr lang="en-GB" sz="2000" dirty="0" smtClean="0">
                <a:latin typeface="Arial" panose="020B0604020202020204" pitchFamily="34" charset="0"/>
                <a:cs typeface="Arial" panose="020B0604020202020204" pitchFamily="34" charset="0"/>
              </a:rPr>
              <a:t>Risks associated with impairment or disability such as falls</a:t>
            </a:r>
          </a:p>
          <a:p>
            <a:r>
              <a:rPr lang="en-GB" sz="2000" dirty="0" smtClean="0">
                <a:latin typeface="Arial" panose="020B0604020202020204" pitchFamily="34" charset="0"/>
                <a:cs typeface="Arial" panose="020B0604020202020204" pitchFamily="34" charset="0"/>
              </a:rPr>
              <a:t>Risks associated with changes in relationships</a:t>
            </a:r>
          </a:p>
          <a:p>
            <a:r>
              <a:rPr lang="en-GB" sz="2000" dirty="0" smtClean="0">
                <a:latin typeface="Arial" panose="020B0604020202020204" pitchFamily="34" charset="0"/>
                <a:cs typeface="Arial" panose="020B0604020202020204" pitchFamily="34" charset="0"/>
              </a:rPr>
              <a:t>Accidents whilst out in the community or using a service</a:t>
            </a:r>
          </a:p>
          <a:p>
            <a:r>
              <a:rPr lang="en-GB" sz="2000" dirty="0" smtClean="0">
                <a:latin typeface="Arial" panose="020B0604020202020204" pitchFamily="34" charset="0"/>
                <a:cs typeface="Arial" panose="020B0604020202020204" pitchFamily="34" charset="0"/>
              </a:rPr>
              <a:t>Risk associated with everyday activities which may increase due to impairment or disability</a:t>
            </a:r>
          </a:p>
          <a:p>
            <a:r>
              <a:rPr lang="en-GB" sz="2000" dirty="0" smtClean="0">
                <a:latin typeface="Arial" panose="020B0604020202020204" pitchFamily="34" charset="0"/>
                <a:cs typeface="Arial" panose="020B0604020202020204" pitchFamily="34" charset="0"/>
              </a:rPr>
              <a:t>Use of medication</a:t>
            </a:r>
          </a:p>
          <a:p>
            <a:r>
              <a:rPr lang="en-GB" sz="2000" dirty="0" smtClean="0">
                <a:latin typeface="Arial" panose="020B0604020202020204" pitchFamily="34" charset="0"/>
                <a:cs typeface="Arial" panose="020B0604020202020204" pitchFamily="34" charset="0"/>
              </a:rPr>
              <a:t>Misuse of alcohol or drugs</a:t>
            </a:r>
          </a:p>
          <a:p>
            <a:r>
              <a:rPr lang="en-GB" sz="2000" dirty="0" smtClean="0">
                <a:latin typeface="Arial" panose="020B0604020202020204" pitchFamily="34" charset="0"/>
                <a:cs typeface="Arial" panose="020B0604020202020204" pitchFamily="34" charset="0"/>
              </a:rPr>
              <a:t>Behaviours resulting in injury, neglect, abuse and exploitation by self or others</a:t>
            </a:r>
          </a:p>
          <a:p>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06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risk </a:t>
            </a:r>
            <a:r>
              <a:rPr lang="en-GB" dirty="0" err="1" smtClean="0"/>
              <a:t>cont</a:t>
            </a:r>
            <a:r>
              <a:rPr lang="en-GB" dirty="0" smtClean="0"/>
              <a:t>….</a:t>
            </a:r>
            <a:endParaRPr lang="en-GB" dirty="0"/>
          </a:p>
        </p:txBody>
      </p:sp>
      <p:sp>
        <p:nvSpPr>
          <p:cNvPr id="3" name="Content Placeholder 2"/>
          <p:cNvSpPr>
            <a:spLocks noGrp="1"/>
          </p:cNvSpPr>
          <p:nvPr>
            <p:ph idx="1"/>
          </p:nvPr>
        </p:nvSpPr>
        <p:spPr>
          <a:xfrm>
            <a:off x="838200" y="1378424"/>
            <a:ext cx="10515600" cy="4798539"/>
          </a:xfrm>
        </p:spPr>
        <p:txBody>
          <a:bodyPr>
            <a:normAutofit lnSpcReduction="10000"/>
          </a:bodyPr>
          <a:lstStyle/>
          <a:p>
            <a:r>
              <a:rPr lang="en-GB" sz="2000" dirty="0" smtClean="0">
                <a:latin typeface="Arial" panose="020B0604020202020204" pitchFamily="34" charset="0"/>
                <a:cs typeface="Arial" panose="020B0604020202020204" pitchFamily="34" charset="0"/>
              </a:rPr>
              <a:t>Suicide or self harm</a:t>
            </a:r>
          </a:p>
          <a:p>
            <a:r>
              <a:rPr lang="en-GB" sz="2000" dirty="0" smtClean="0">
                <a:latin typeface="Arial" panose="020B0604020202020204" pitchFamily="34" charset="0"/>
                <a:cs typeface="Arial" panose="020B0604020202020204" pitchFamily="34" charset="0"/>
              </a:rPr>
              <a:t>Aggression and violence</a:t>
            </a:r>
          </a:p>
          <a:p>
            <a:endParaRPr lang="en-GB" sz="20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GB" sz="2000" b="1" dirty="0" smtClean="0">
                <a:latin typeface="Arial" panose="020B0604020202020204" pitchFamily="34" charset="0"/>
                <a:cs typeface="Arial" panose="020B0604020202020204" pitchFamily="34" charset="0"/>
              </a:rPr>
              <a:t>The level of risk will be determined by the type of event and the impact of the outcome.</a:t>
            </a:r>
          </a:p>
          <a:p>
            <a:pPr>
              <a:buFont typeface="Wingdings" panose="05000000000000000000" pitchFamily="2" charset="2"/>
              <a:buChar char="v"/>
            </a:pPr>
            <a:r>
              <a:rPr lang="en-GB" sz="2000" b="1" dirty="0" smtClean="0">
                <a:latin typeface="Arial" panose="020B0604020202020204" pitchFamily="34" charset="0"/>
                <a:cs typeface="Arial" panose="020B0604020202020204" pitchFamily="34" charset="0"/>
              </a:rPr>
              <a:t>This depends on the person, their relationship with others and the circumstances they find themselves in.</a:t>
            </a:r>
          </a:p>
          <a:p>
            <a:pPr>
              <a:buFont typeface="Wingdings" panose="05000000000000000000" pitchFamily="2" charset="2"/>
              <a:buChar char="v"/>
            </a:pPr>
            <a:r>
              <a:rPr lang="en-GB" sz="2000" b="1" dirty="0" smtClean="0">
                <a:latin typeface="Arial" panose="020B0604020202020204" pitchFamily="34" charset="0"/>
                <a:cs typeface="Arial" panose="020B0604020202020204" pitchFamily="34" charset="0"/>
              </a:rPr>
              <a:t>Risk is often thought of in terms of DANGER/LOSS/THREAT or INJURY, however, in addition to potential negative characteristics risk taking can have positive benefits for individuals and their communities</a:t>
            </a:r>
          </a:p>
          <a:p>
            <a:pPr>
              <a:buFont typeface="Wingdings" panose="05000000000000000000" pitchFamily="2" charset="2"/>
              <a:buChar char="v"/>
            </a:pPr>
            <a:r>
              <a:rPr lang="en-GB" sz="2000" b="1" dirty="0" smtClean="0">
                <a:latin typeface="Arial" panose="020B0604020202020204" pitchFamily="34" charset="0"/>
                <a:cs typeface="Arial" panose="020B0604020202020204" pitchFamily="34" charset="0"/>
              </a:rPr>
              <a:t>Therefore as well as considering dangers associated with risk we also need to identify any potential benefits to such risk. A process which should involve the individual using services, their families and health or social car staff.</a:t>
            </a: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395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Positive Risk taking ?</a:t>
            </a:r>
            <a:endParaRPr lang="en-GB" dirty="0"/>
          </a:p>
        </p:txBody>
      </p:sp>
      <p:sp>
        <p:nvSpPr>
          <p:cNvPr id="3" name="Content Placeholder 2"/>
          <p:cNvSpPr>
            <a:spLocks noGrp="1"/>
          </p:cNvSpPr>
          <p:nvPr>
            <p:ph idx="1"/>
          </p:nvPr>
        </p:nvSpPr>
        <p:spPr>
          <a:xfrm>
            <a:off x="617689" y="1930400"/>
            <a:ext cx="8596668" cy="3880773"/>
          </a:xfrm>
        </p:spPr>
        <p:txBody>
          <a:bodyPr>
            <a:normAutofit/>
          </a:bodyPr>
          <a:lstStyle/>
          <a:p>
            <a:pPr marL="0" indent="0" algn="ctr">
              <a:buNone/>
            </a:pPr>
            <a:r>
              <a:rPr lang="en-GB" sz="2400" dirty="0" smtClean="0">
                <a:latin typeface="Arial" panose="020B0604020202020204" pitchFamily="34" charset="0"/>
                <a:cs typeface="Arial" panose="020B0604020202020204" pitchFamily="34" charset="0"/>
              </a:rPr>
              <a:t>Positive risk taking is a </a:t>
            </a:r>
            <a:r>
              <a:rPr lang="en-GB" sz="2400" b="1" i="1" dirty="0" smtClean="0">
                <a:latin typeface="Arial" panose="020B0604020202020204" pitchFamily="34" charset="0"/>
                <a:cs typeface="Arial" panose="020B0604020202020204" pitchFamily="34" charset="0"/>
              </a:rPr>
              <a:t>process </a:t>
            </a:r>
            <a:r>
              <a:rPr lang="en-GB" sz="2400" dirty="0" smtClean="0">
                <a:latin typeface="Arial" panose="020B0604020202020204" pitchFamily="34" charset="0"/>
                <a:cs typeface="Arial" panose="020B0604020202020204" pitchFamily="34" charset="0"/>
              </a:rPr>
              <a:t>which starts with the </a:t>
            </a:r>
            <a:r>
              <a:rPr lang="en-GB" sz="2400" b="1" i="1" dirty="0" smtClean="0">
                <a:latin typeface="Arial" panose="020B0604020202020204" pitchFamily="34" charset="0"/>
                <a:cs typeface="Arial" panose="020B0604020202020204" pitchFamily="34" charset="0"/>
              </a:rPr>
              <a:t>identification </a:t>
            </a:r>
            <a:r>
              <a:rPr lang="en-GB" sz="2400" dirty="0" smtClean="0">
                <a:latin typeface="Arial" panose="020B0604020202020204" pitchFamily="34" charset="0"/>
                <a:cs typeface="Arial" panose="020B0604020202020204" pitchFamily="34" charset="0"/>
              </a:rPr>
              <a:t>of potential </a:t>
            </a:r>
            <a:r>
              <a:rPr lang="en-GB" sz="2400" b="1" i="1" dirty="0" smtClean="0">
                <a:latin typeface="Arial" panose="020B0604020202020204" pitchFamily="34" charset="0"/>
                <a:cs typeface="Arial" panose="020B0604020202020204" pitchFamily="34" charset="0"/>
              </a:rPr>
              <a:t>benefit or harm</a:t>
            </a:r>
            <a:r>
              <a:rPr lang="en-GB" sz="2400" dirty="0" smtClean="0">
                <a:latin typeface="Arial" panose="020B0604020202020204" pitchFamily="34" charset="0"/>
                <a:cs typeface="Arial" panose="020B0604020202020204" pitchFamily="34" charset="0"/>
              </a:rPr>
              <a:t>.</a:t>
            </a:r>
          </a:p>
          <a:p>
            <a:pPr marL="0" indent="0" algn="ctr">
              <a:buNone/>
            </a:pPr>
            <a:r>
              <a:rPr lang="en-GB" sz="2400" dirty="0" smtClean="0">
                <a:latin typeface="Arial" panose="020B0604020202020204" pitchFamily="34" charset="0"/>
                <a:cs typeface="Arial" panose="020B0604020202020204" pitchFamily="34" charset="0"/>
              </a:rPr>
              <a:t>The desired outcome is to encourage and support people in positive risk taking to achieve </a:t>
            </a:r>
            <a:r>
              <a:rPr lang="en-GB" sz="2400" b="1" i="1" dirty="0" smtClean="0">
                <a:latin typeface="Arial" panose="020B0604020202020204" pitchFamily="34" charset="0"/>
                <a:cs typeface="Arial" panose="020B0604020202020204" pitchFamily="34" charset="0"/>
              </a:rPr>
              <a:t>personal change </a:t>
            </a:r>
            <a:r>
              <a:rPr lang="en-GB" sz="2400" dirty="0" smtClean="0">
                <a:latin typeface="Arial" panose="020B0604020202020204" pitchFamily="34" charset="0"/>
                <a:cs typeface="Arial" panose="020B0604020202020204" pitchFamily="34" charset="0"/>
              </a:rPr>
              <a:t>or </a:t>
            </a:r>
            <a:r>
              <a:rPr lang="en-GB" sz="2400" b="1" i="1" dirty="0" smtClean="0">
                <a:latin typeface="Arial" panose="020B0604020202020204" pitchFamily="34" charset="0"/>
                <a:cs typeface="Arial" panose="020B0604020202020204" pitchFamily="34" charset="0"/>
              </a:rPr>
              <a:t>growth.</a:t>
            </a:r>
          </a:p>
          <a:p>
            <a:pPr marL="0" indent="0" algn="ctr">
              <a:buNone/>
            </a:pPr>
            <a:endParaRPr lang="en-GB" sz="2400" b="1" i="1" dirty="0">
              <a:latin typeface="Arial" panose="020B0604020202020204" pitchFamily="34" charset="0"/>
              <a:cs typeface="Arial" panose="020B0604020202020204" pitchFamily="34" charset="0"/>
            </a:endParaRPr>
          </a:p>
          <a:p>
            <a:pPr marL="0" indent="0" algn="ctr">
              <a:buNone/>
            </a:pPr>
            <a:r>
              <a:rPr lang="en-GB" sz="2400" b="1" i="1" dirty="0" smtClean="0">
                <a:latin typeface="Arial" panose="020B0604020202020204" pitchFamily="34" charset="0"/>
                <a:cs typeface="Arial" panose="020B0604020202020204" pitchFamily="34" charset="0"/>
              </a:rPr>
              <a:t>In pairs can you identify examples of a positive risk ?</a:t>
            </a:r>
            <a:endParaRPr lang="en-GB"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81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support positive risk taking ?</a:t>
            </a:r>
            <a:endParaRPr lang="en-GB" dirty="0"/>
          </a:p>
        </p:txBody>
      </p:sp>
      <p:sp>
        <p:nvSpPr>
          <p:cNvPr id="3" name="Content Placeholder 2"/>
          <p:cNvSpPr>
            <a:spLocks noGrp="1"/>
          </p:cNvSpPr>
          <p:nvPr>
            <p:ph idx="1"/>
          </p:nvPr>
        </p:nvSpPr>
        <p:spPr/>
        <p:txBody>
          <a:bodyPr>
            <a:noAutofit/>
          </a:bodyPr>
          <a:lstStyle/>
          <a:p>
            <a:r>
              <a:rPr lang="en-GB" sz="2000" dirty="0" smtClean="0">
                <a:latin typeface="Arial" panose="020B0604020202020204" pitchFamily="34" charset="0"/>
                <a:cs typeface="Arial" panose="020B0604020202020204" pitchFamily="34" charset="0"/>
              </a:rPr>
              <a:t>By assuming that people can make their own decisions and supporting people to do so.</a:t>
            </a:r>
          </a:p>
          <a:p>
            <a:r>
              <a:rPr lang="en-GB" sz="2000" dirty="0" smtClean="0">
                <a:latin typeface="Arial" panose="020B0604020202020204" pitchFamily="34" charset="0"/>
                <a:cs typeface="Arial" panose="020B0604020202020204" pitchFamily="34" charset="0"/>
              </a:rPr>
              <a:t>Working in partnership with individuals families and professional and recognising different perspectives and views</a:t>
            </a:r>
          </a:p>
          <a:p>
            <a:r>
              <a:rPr lang="en-GB" sz="2000" dirty="0" smtClean="0">
                <a:latin typeface="Arial" panose="020B0604020202020204" pitchFamily="34" charset="0"/>
                <a:cs typeface="Arial" panose="020B0604020202020204" pitchFamily="34" charset="0"/>
              </a:rPr>
              <a:t>Developing an understanding of the responsibilities of each party</a:t>
            </a:r>
          </a:p>
          <a:p>
            <a:r>
              <a:rPr lang="en-GB" sz="2000" dirty="0" smtClean="0">
                <a:latin typeface="Arial" panose="020B0604020202020204" pitchFamily="34" charset="0"/>
                <a:cs typeface="Arial" panose="020B0604020202020204" pitchFamily="34" charset="0"/>
              </a:rPr>
              <a:t>Empowering people to access opportunities and take worthwhile chances</a:t>
            </a:r>
          </a:p>
          <a:p>
            <a:r>
              <a:rPr lang="en-GB" sz="2000" dirty="0" smtClean="0">
                <a:latin typeface="Arial" panose="020B0604020202020204" pitchFamily="34" charset="0"/>
                <a:cs typeface="Arial" panose="020B0604020202020204" pitchFamily="34" charset="0"/>
              </a:rPr>
              <a:t>Understanding the persons perspective of gains and loss from taking risks or being prevented to do so.</a:t>
            </a:r>
          </a:p>
          <a:p>
            <a:r>
              <a:rPr lang="en-GB" sz="2000" dirty="0" smtClean="0">
                <a:latin typeface="Arial" panose="020B0604020202020204" pitchFamily="34" charset="0"/>
                <a:cs typeface="Arial" panose="020B0604020202020204" pitchFamily="34" charset="0"/>
              </a:rPr>
              <a:t>Promoting trusting working relationships</a:t>
            </a:r>
          </a:p>
          <a:p>
            <a:r>
              <a:rPr lang="en-GB" sz="2000" dirty="0" smtClean="0">
                <a:latin typeface="Arial" panose="020B0604020202020204" pitchFamily="34" charset="0"/>
                <a:cs typeface="Arial" panose="020B0604020202020204" pitchFamily="34" charset="0"/>
              </a:rPr>
              <a:t>Understanding the consequences of different actions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344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2000" dirty="0" smtClean="0">
                <a:latin typeface="Arial" panose="020B0604020202020204" pitchFamily="34" charset="0"/>
                <a:cs typeface="Arial" panose="020B0604020202020204" pitchFamily="34" charset="0"/>
              </a:rPr>
              <a:t>Ensuring information available is accurate and decisions are mad eon choices available.</a:t>
            </a:r>
          </a:p>
          <a:p>
            <a:r>
              <a:rPr lang="en-GB" sz="2000" dirty="0" smtClean="0">
                <a:latin typeface="Arial" panose="020B0604020202020204" pitchFamily="34" charset="0"/>
                <a:cs typeface="Arial" panose="020B0604020202020204" pitchFamily="34" charset="0"/>
              </a:rPr>
              <a:t>Positive approach to risk taking</a:t>
            </a:r>
          </a:p>
          <a:p>
            <a:r>
              <a:rPr lang="en-GB" sz="2000" dirty="0" smtClean="0">
                <a:latin typeface="Arial" panose="020B0604020202020204" pitchFamily="34" charset="0"/>
                <a:cs typeface="Arial" panose="020B0604020202020204" pitchFamily="34" charset="0"/>
              </a:rPr>
              <a:t>Knowing what has or not worked in the past</a:t>
            </a:r>
          </a:p>
          <a:p>
            <a:r>
              <a:rPr lang="en-GB" sz="2000" dirty="0" smtClean="0">
                <a:latin typeface="Arial" panose="020B0604020202020204" pitchFamily="34" charset="0"/>
                <a:cs typeface="Arial" panose="020B0604020202020204" pitchFamily="34" charset="0"/>
              </a:rPr>
              <a:t>Identifying the persons strengths</a:t>
            </a:r>
          </a:p>
          <a:p>
            <a:r>
              <a:rPr lang="en-GB" sz="2000" dirty="0" smtClean="0">
                <a:latin typeface="Arial" panose="020B0604020202020204" pitchFamily="34" charset="0"/>
                <a:cs typeface="Arial" panose="020B0604020202020204" pitchFamily="34" charset="0"/>
              </a:rPr>
              <a:t>Promoting learning from experience</a:t>
            </a:r>
          </a:p>
          <a:p>
            <a:r>
              <a:rPr lang="en-GB" sz="2000" dirty="0" smtClean="0">
                <a:latin typeface="Arial" panose="020B0604020202020204" pitchFamily="34" charset="0"/>
                <a:cs typeface="Arial" panose="020B0604020202020204" pitchFamily="34" charset="0"/>
              </a:rPr>
              <a:t>Ensuring support and advocacy are available</a:t>
            </a:r>
          </a:p>
          <a:p>
            <a:r>
              <a:rPr lang="en-GB" sz="2000" dirty="0" smtClean="0">
                <a:latin typeface="Arial" panose="020B0604020202020204" pitchFamily="34" charset="0"/>
                <a:cs typeface="Arial" panose="020B0604020202020204" pitchFamily="34" charset="0"/>
              </a:rPr>
              <a:t>Ensuring service promote independence not create dependence</a:t>
            </a:r>
          </a:p>
          <a:p>
            <a:r>
              <a:rPr lang="en-GB" sz="2000" dirty="0" smtClean="0">
                <a:latin typeface="Arial" panose="020B0604020202020204" pitchFamily="34" charset="0"/>
                <a:cs typeface="Arial" panose="020B0604020202020204" pitchFamily="34" charset="0"/>
              </a:rPr>
              <a:t>Sometimes supporting short term risk for long term gains.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934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Underpinning Principles ?</a:t>
            </a:r>
            <a:endParaRPr lang="en-GB" dirty="0"/>
          </a:p>
        </p:txBody>
      </p:sp>
      <p:sp>
        <p:nvSpPr>
          <p:cNvPr id="3" name="Content Placeholder 2"/>
          <p:cNvSpPr>
            <a:spLocks noGrp="1"/>
          </p:cNvSpPr>
          <p:nvPr>
            <p:ph idx="1"/>
          </p:nvPr>
        </p:nvSpPr>
        <p:spPr/>
        <p:txBody>
          <a:bodyPr>
            <a:normAutofit/>
          </a:bodyPr>
          <a:lstStyle/>
          <a:p>
            <a:pPr algn="ctr"/>
            <a:endParaRPr lang="en-GB" sz="2400" dirty="0" smtClean="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4400" dirty="0" smtClean="0">
                <a:latin typeface="Arial" panose="020B0604020202020204" pitchFamily="34" charset="0"/>
                <a:cs typeface="Arial" panose="020B0604020202020204" pitchFamily="34" charset="0"/>
              </a:rPr>
              <a:t>What </a:t>
            </a:r>
            <a:r>
              <a:rPr lang="en-GB" sz="4400" b="1" dirty="0" smtClean="0">
                <a:latin typeface="Arial" panose="020B0604020202020204" pitchFamily="34" charset="0"/>
                <a:cs typeface="Arial" panose="020B0604020202020204" pitchFamily="34" charset="0"/>
              </a:rPr>
              <a:t>principles </a:t>
            </a:r>
            <a:r>
              <a:rPr lang="en-GB" sz="4400" dirty="0" smtClean="0">
                <a:latin typeface="Arial" panose="020B0604020202020204" pitchFamily="34" charset="0"/>
                <a:cs typeface="Arial" panose="020B0604020202020204" pitchFamily="34" charset="0"/>
              </a:rPr>
              <a:t>underpin the </a:t>
            </a:r>
            <a:r>
              <a:rPr lang="en-GB" sz="4400" b="1" dirty="0" smtClean="0">
                <a:latin typeface="Arial" panose="020B0604020202020204" pitchFamily="34" charset="0"/>
                <a:cs typeface="Arial" panose="020B0604020202020204" pitchFamily="34" charset="0"/>
              </a:rPr>
              <a:t>approach</a:t>
            </a:r>
            <a:r>
              <a:rPr lang="en-GB" sz="4400" dirty="0" smtClean="0">
                <a:latin typeface="Arial" panose="020B0604020202020204" pitchFamily="34" charset="0"/>
                <a:cs typeface="Arial" panose="020B0604020202020204" pitchFamily="34" charset="0"/>
              </a:rPr>
              <a:t> to positive risk taking ?</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06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the </a:t>
            </a:r>
            <a:r>
              <a:rPr lang="en-GB" b="1" dirty="0" smtClean="0"/>
              <a:t>principles</a:t>
            </a:r>
            <a:r>
              <a:rPr lang="en-GB" dirty="0" smtClean="0"/>
              <a:t> – working positively with risk</a:t>
            </a:r>
            <a:endParaRPr lang="en-GB" dirty="0"/>
          </a:p>
        </p:txBody>
      </p:sp>
      <p:sp>
        <p:nvSpPr>
          <p:cNvPr id="3" name="Content Placeholder 2"/>
          <p:cNvSpPr>
            <a:spLocks noGrp="1"/>
          </p:cNvSpPr>
          <p:nvPr>
            <p:ph idx="1"/>
          </p:nvPr>
        </p:nvSpPr>
        <p:spPr/>
        <p:txBody>
          <a:bodyPr>
            <a:noAutofit/>
          </a:bodyPr>
          <a:lstStyle/>
          <a:p>
            <a:r>
              <a:rPr lang="en-GB" sz="2000" dirty="0" smtClean="0">
                <a:latin typeface="Arial" panose="020B0604020202020204" pitchFamily="34" charset="0"/>
                <a:cs typeface="Arial" panose="020B0604020202020204" pitchFamily="34" charset="0"/>
              </a:rPr>
              <a:t>Risk is an everyday experience</a:t>
            </a:r>
          </a:p>
          <a:p>
            <a:r>
              <a:rPr lang="en-GB" sz="2000" dirty="0" smtClean="0">
                <a:latin typeface="Arial" panose="020B0604020202020204" pitchFamily="34" charset="0"/>
                <a:cs typeface="Arial" panose="020B0604020202020204" pitchFamily="34" charset="0"/>
              </a:rPr>
              <a:t>Remember risk is dynamic – therefore assessment and management needs to be dynamic with plans regularly reviewed and updated.</a:t>
            </a:r>
          </a:p>
          <a:p>
            <a:r>
              <a:rPr lang="en-GB" sz="2000" dirty="0" smtClean="0">
                <a:latin typeface="Arial" panose="020B0604020202020204" pitchFamily="34" charset="0"/>
                <a:cs typeface="Arial" panose="020B0604020202020204" pitchFamily="34" charset="0"/>
              </a:rPr>
              <a:t>All people including vulnerable adults have the right to take risk- but does not give them the right to place others at risk.</a:t>
            </a:r>
          </a:p>
          <a:p>
            <a:r>
              <a:rPr lang="en-GB" sz="2000" dirty="0" smtClean="0">
                <a:latin typeface="Arial" panose="020B0604020202020204" pitchFamily="34" charset="0"/>
                <a:cs typeface="Arial" panose="020B0604020202020204" pitchFamily="34" charset="0"/>
              </a:rPr>
              <a:t>It is not always possible to remove risk but it can often be minimised</a:t>
            </a:r>
          </a:p>
          <a:p>
            <a:r>
              <a:rPr lang="en-GB" sz="2000" dirty="0" smtClean="0">
                <a:latin typeface="Arial" panose="020B0604020202020204" pitchFamily="34" charset="0"/>
                <a:cs typeface="Arial" panose="020B0604020202020204" pitchFamily="34" charset="0"/>
              </a:rPr>
              <a:t>Identification of risk carries a responsibility to do something about it !</a:t>
            </a:r>
          </a:p>
        </p:txBody>
      </p:sp>
    </p:spTree>
    <p:extLst>
      <p:ext uri="{BB962C8B-B14F-4D97-AF65-F5344CB8AC3E}">
        <p14:creationId xmlns:p14="http://schemas.microsoft.com/office/powerpoint/2010/main" val="39111691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erton Document" ma:contentTypeID="0x0101005D3D57CF6A3EDA42B7FDD38DF27AAE8A00CB76250F45DDA042A2385DEC20EDC0A3" ma:contentTypeVersion="1" ma:contentTypeDescription="" ma:contentTypeScope="" ma:versionID="748f75cee3346468f6ea9711baaa588d">
  <xsd:schema xmlns:xsd="http://www.w3.org/2001/XMLSchema" xmlns:xs="http://www.w3.org/2001/XMLSchema" xmlns:p="http://schemas.microsoft.com/office/2006/metadata/properties" xmlns:ns1="http://schemas.microsoft.com/sharepoint/v3" xmlns:ns3="7eafc08f-f9d4-4dc8-b9d7-5bd679eb08bf" xmlns:ns4="61cd48ba-e85c-42c8-8d2a-9768d9863d4a" targetNamespace="http://schemas.microsoft.com/office/2006/metadata/properties" ma:root="true" ma:fieldsID="9afbfac769d8aebcf9fbd12f7e75a6af" ns1:_="" ns3:_="" ns4:_="">
    <xsd:import namespace="http://schemas.microsoft.com/sharepoint/v3"/>
    <xsd:import namespace="7eafc08f-f9d4-4dc8-b9d7-5bd679eb08bf"/>
    <xsd:import namespace="61cd48ba-e85c-42c8-8d2a-9768d9863d4a"/>
    <xsd:element name="properties">
      <xsd:complexType>
        <xsd:sequence>
          <xsd:element name="documentManagement">
            <xsd:complexType>
              <xsd:all>
                <xsd:element ref="ns3:Linked_x0020_Documents" minOccurs="0"/>
                <xsd:element ref="ns1:ReportOwner" minOccurs="0"/>
                <xsd:element ref="ns3:f63c811758e44357b9a13e1719678301" minOccurs="0"/>
                <xsd:element ref="ns3:Confidential1" minOccurs="0"/>
                <xsd:element ref="ns3:Vital" minOccurs="0"/>
                <xsd:element ref="ns3:ReturnedReason" minOccurs="0"/>
                <xsd:element ref="ns3:ScannedComments" minOccurs="0"/>
                <xsd:element ref="ns3:ScannedType_0" minOccurs="0"/>
                <xsd:element ref="ns3:Scanner" minOccurs="0"/>
                <xsd:element ref="ns3:ScanDate" minOccurs="0"/>
                <xsd:element ref="ns3:ScannedDocument" minOccurs="0"/>
                <xsd:element ref="ns3:led2bd20bfb2440592cc4dde76c40d27" minOccurs="0"/>
                <xsd:element ref="ns3:DeclaredType_0" minOccurs="0"/>
                <xsd:element ref="ns3:IsRecord" minOccurs="0"/>
                <xsd:element ref="ns3:Archived" minOccurs="0"/>
                <xsd:element ref="ns3:ScannedRe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Owner" ma:index="10" nillable="true" ma:displayName="Owner" ma:description="Owner of this document" ma:list="UserInfo" ma:internalName="Repor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eafc08f-f9d4-4dc8-b9d7-5bd679eb08bf" elementFormDefault="qualified">
    <xsd:import namespace="http://schemas.microsoft.com/office/2006/documentManagement/types"/>
    <xsd:import namespace="http://schemas.microsoft.com/office/infopath/2007/PartnerControls"/>
    <xsd:element name="Linked_x0020_Documents" ma:index="9" nillable="true" ma:displayName="Linked Documents" ma:internalName="Linked_x0020_Documents">
      <xsd:simpleType>
        <xsd:restriction base="dms:Unknown"/>
      </xsd:simpleType>
    </xsd:element>
    <xsd:element name="f63c811758e44357b9a13e1719678301" ma:index="11" nillable="true" ma:taxonomy="true" ma:internalName="f63c811758e44357b9a13e1719678301" ma:taxonomyFieldName="TeamName" ma:displayName="Team Name" ma:fieldId="{f63c8117-58e4-4357-b9a1-3e1719678301}"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Confidential1" ma:index="13" nillable="true" ma:displayName="Confidential" ma:default="0" ma:internalName="Confidential1">
      <xsd:simpleType>
        <xsd:restriction base="dms:Boolean"/>
      </xsd:simpleType>
    </xsd:element>
    <xsd:element name="Vital" ma:index="14" nillable="true" ma:displayName="Vital" ma:default="0" ma:internalName="Vital">
      <xsd:simpleType>
        <xsd:restriction base="dms:Boolean"/>
      </xsd:simpleType>
    </xsd:element>
    <xsd:element name="ReturnedReason" ma:index="15" nillable="true" ma:displayName="Returned Reason" ma:internalName="ReturnedReason">
      <xsd:simpleType>
        <xsd:restriction base="dms:Text">
          <xsd:maxLength value="255"/>
        </xsd:restriction>
      </xsd:simpleType>
    </xsd:element>
    <xsd:element name="ScannedComments" ma:index="16" nillable="true" ma:displayName="Scanned Comments" ma:internalName="ScannedComments">
      <xsd:simpleType>
        <xsd:restriction base="dms:Note">
          <xsd:maxLength value="255"/>
        </xsd:restriction>
      </xsd:simpleType>
    </xsd:element>
    <xsd:element name="ScannedType_0" ma:index="17" nillable="true" ma:taxonomy="true" ma:internalName="ScannedType_0" ma:taxonomyFieldName="ScannedType" ma:displayName="Scanned Type" ma:fieldId="{79c00044-de7f-40b4-92d9-eacd6d158811}"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Scanner" ma:index="19" nillable="true" ma:displayName="Scanner" ma:description="Person who scanned the document" ma:internalName="Scanner">
      <xsd:simpleType>
        <xsd:restriction base="dms:Text">
          <xsd:maxLength value="255"/>
        </xsd:restriction>
      </xsd:simpleType>
    </xsd:element>
    <xsd:element name="ScanDate" ma:index="20" nillable="true" ma:displayName="Scan Date" ma:format="DateTime" ma:internalName="ScanDate">
      <xsd:simpleType>
        <xsd:restriction base="dms:DateTime"/>
      </xsd:simpleType>
    </xsd:element>
    <xsd:element name="ScannedDocument" ma:index="21" nillable="true" ma:displayName="Scanned Document" ma:default="0" ma:internalName="ScannedDocument">
      <xsd:simpleType>
        <xsd:restriction base="dms:Boolean"/>
      </xsd:simpleType>
    </xsd:element>
    <xsd:element name="led2bd20bfb2440592cc4dde76c40d27" ma:index="23" nillable="true" ma:taxonomy="true" ma:internalName="led2bd20bfb2440592cc4dde76c40d27" ma:taxonomyFieldName="RetentionType" ma:displayName="Retention Type" ma:fieldId="{5ed2bd20-bfb2-4405-92cc-4dde76c40d27}"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DeclaredType_0" ma:index="24" nillable="true" ma:taxonomy="true" ma:internalName="DeclaredType_0" ma:taxonomyFieldName="DeclaredType" ma:displayName="Declared Type" ma:default="" ma:fieldId="{81b78ca1-66cf-40d8-a06d-cc278b93f129}"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IsRecord" ma:index="26" nillable="true" ma:displayName="IsRecord" ma:default="0" ma:internalName="IsRecord">
      <xsd:simpleType>
        <xsd:restriction base="dms:Boolean"/>
      </xsd:simpleType>
    </xsd:element>
    <xsd:element name="Archived" ma:index="27" nillable="true" ma:displayName="Archived" ma:default="No" ma:format="Dropdown" ma:internalName="Archived">
      <xsd:simpleType>
        <xsd:restriction base="dms:Choice">
          <xsd:enumeration value="Yes"/>
          <xsd:enumeration value="No"/>
        </xsd:restriction>
      </xsd:simpleType>
    </xsd:element>
    <xsd:element name="ScannedRef" ma:index="28" nillable="true" ma:displayName="Scanned Ref" ma:description="" ma:internalName="ScannedRef">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cd48ba-e85c-42c8-8d2a-9768d9863d4a" elementFormDefault="qualified">
    <xsd:import namespace="http://schemas.microsoft.com/office/2006/documentManagement/types"/>
    <xsd:import namespace="http://schemas.microsoft.com/office/infopath/2007/PartnerControls"/>
    <xsd:element name="TaxCatchAll" ma:index="29" nillable="true" ma:displayName="Taxonomy Catch All Column" ma:hidden="true" ma:list="{b58defdf-4d8a-4fa2-9722-32ee2cb4cbcb}" ma:internalName="TaxCatchAll" ma:showField="CatchAllData" ma:web="61cd48ba-e85c-42c8-8d2a-9768d9863d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cannedType_0 xmlns="7eafc08f-f9d4-4dc8-b9d7-5bd679eb08bf">
      <Terms xmlns="http://schemas.microsoft.com/office/infopath/2007/PartnerControls"/>
    </ScannedType_0>
    <DeclaredType_0 xmlns="7eafc08f-f9d4-4dc8-b9d7-5bd679eb08bf">
      <Terms xmlns="http://schemas.microsoft.com/office/infopath/2007/PartnerControls"/>
    </DeclaredType_0>
    <Confidential1 xmlns="7eafc08f-f9d4-4dc8-b9d7-5bd679eb08bf">false</Confidential1>
    <ScannedRef xmlns="7eafc08f-f9d4-4dc8-b9d7-5bd679eb08bf" xsi:nil="true"/>
    <Archived xmlns="7eafc08f-f9d4-4dc8-b9d7-5bd679eb08bf">No</Archived>
    <f63c811758e44357b9a13e1719678301 xmlns="7eafc08f-f9d4-4dc8-b9d7-5bd679eb08bf">
      <Terms xmlns="http://schemas.microsoft.com/office/infopath/2007/PartnerControls"/>
    </f63c811758e44357b9a13e1719678301>
    <Linked_x0020_Documents xmlns="7eafc08f-f9d4-4dc8-b9d7-5bd679eb08bf" xsi:nil="true"/>
    <Vital xmlns="7eafc08f-f9d4-4dc8-b9d7-5bd679eb08bf">false</Vital>
    <ScannedDocument xmlns="7eafc08f-f9d4-4dc8-b9d7-5bd679eb08bf">false</ScannedDocument>
    <led2bd20bfb2440592cc4dde76c40d27 xmlns="7eafc08f-f9d4-4dc8-b9d7-5bd679eb08bf">
      <Terms xmlns="http://schemas.microsoft.com/office/infopath/2007/PartnerControls"/>
    </led2bd20bfb2440592cc4dde76c40d27>
    <ReturnedReason xmlns="7eafc08f-f9d4-4dc8-b9d7-5bd679eb08bf" xsi:nil="true"/>
    <Scanner xmlns="7eafc08f-f9d4-4dc8-b9d7-5bd679eb08bf" xsi:nil="true"/>
    <TaxCatchAll xmlns="61cd48ba-e85c-42c8-8d2a-9768d9863d4a"/>
    <ReportOwner xmlns="http://schemas.microsoft.com/sharepoint/v3">
      <UserInfo>
        <DisplayName/>
        <AccountId xsi:nil="true"/>
        <AccountType/>
      </UserInfo>
    </ReportOwner>
    <ScanDate xmlns="7eafc08f-f9d4-4dc8-b9d7-5bd679eb08bf" xsi:nil="true"/>
    <IsRecord xmlns="7eafc08f-f9d4-4dc8-b9d7-5bd679eb08bf">false</IsRecord>
    <ScannedComments xmlns="7eafc08f-f9d4-4dc8-b9d7-5bd679eb08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769466-2585-4EFF-88B3-9E7B8F46E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eafc08f-f9d4-4dc8-b9d7-5bd679eb08bf"/>
    <ds:schemaRef ds:uri="61cd48ba-e85c-42c8-8d2a-9768d9863d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E79AFF-1A91-4FBD-933B-9E8252E13959}">
  <ds:schemaRefs>
    <ds:schemaRef ds:uri="7eafc08f-f9d4-4dc8-b9d7-5bd679eb08bf"/>
    <ds:schemaRef ds:uri="http://purl.org/dc/elements/1.1/"/>
    <ds:schemaRef ds:uri="http://schemas.microsoft.com/office/2006/metadata/properties"/>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61cd48ba-e85c-42c8-8d2a-9768d9863d4a"/>
    <ds:schemaRef ds:uri="http://www.w3.org/XML/1998/namespace"/>
    <ds:schemaRef ds:uri="http://purl.org/dc/dcmitype/"/>
  </ds:schemaRefs>
</ds:datastoreItem>
</file>

<file path=customXml/itemProps3.xml><?xml version="1.0" encoding="utf-8"?>
<ds:datastoreItem xmlns:ds="http://schemas.openxmlformats.org/officeDocument/2006/customXml" ds:itemID="{24045240-740F-44A4-9EEB-C6AAB39ADF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213</TotalTime>
  <Words>1118</Words>
  <Application>Microsoft Office PowerPoint</Application>
  <PresentationFormat>Widescreen</PresentationFormat>
  <Paragraphs>97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Times New Roman</vt:lpstr>
      <vt:lpstr>Trebuchet MS</vt:lpstr>
      <vt:lpstr>Wingdings</vt:lpstr>
      <vt:lpstr>Wingdings 3</vt:lpstr>
      <vt:lpstr>Facet</vt:lpstr>
      <vt:lpstr>Promoting Positive Risk taking and Protection Principles</vt:lpstr>
      <vt:lpstr>Lets think…………………………..</vt:lpstr>
      <vt:lpstr>What is risk ?</vt:lpstr>
      <vt:lpstr>What is risk cont….</vt:lpstr>
      <vt:lpstr>What is Positive Risk taking ?</vt:lpstr>
      <vt:lpstr>How do we support positive risk taking ?</vt:lpstr>
      <vt:lpstr>PowerPoint Presentation</vt:lpstr>
      <vt:lpstr>Underpinning Principles ?</vt:lpstr>
      <vt:lpstr>Understanding the principles – working positively with risk</vt:lpstr>
      <vt:lpstr>Principles cont…</vt:lpstr>
      <vt:lpstr>Frameworks for Positive Risk Taking</vt:lpstr>
      <vt:lpstr>Capacity Consent and Decision Making</vt:lpstr>
      <vt:lpstr>However….</vt:lpstr>
      <vt:lpstr>Making Safeguarding Personal</vt:lpstr>
      <vt:lpstr>PowerPoint Presentation</vt:lpstr>
      <vt:lpstr>Continued……………………</vt:lpstr>
      <vt:lpstr>MSP and working with risk</vt:lpstr>
      <vt:lpstr>Balancing the Scales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Positive Risk taking and protection principles</dc:title>
  <dc:creator>Sarah O'Connor</dc:creator>
  <cp:lastModifiedBy>Sarah O'Connor</cp:lastModifiedBy>
  <cp:revision>24</cp:revision>
  <cp:lastPrinted>2019-11-20T09:08:31Z</cp:lastPrinted>
  <dcterms:created xsi:type="dcterms:W3CDTF">2019-11-13T13:48:34Z</dcterms:created>
  <dcterms:modified xsi:type="dcterms:W3CDTF">2019-11-20T10:17:04Z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0x0101005D3D57CF6A3EDA42B7FDD38DF27AAE8A00CB76250F45DDA042A2385DEC20EDC0A3</vt:lpwstr>
  </property>
  <property fmtid="{D5CDD505-2E9C-101B-9397-08002B2CF9AE}" pid="3" name="TeamName">
    <vt:lpwstr/>
  </property>
  <property fmtid="{D5CDD505-2E9C-101B-9397-08002B2CF9AE}" pid="4" name="RetentionType">
    <vt:lpwstr/>
  </property>
  <property fmtid="{D5CDD505-2E9C-101B-9397-08002B2CF9AE}" pid="5" name="DeclaredType">
    <vt:lpwstr/>
  </property>
  <property fmtid="{D5CDD505-2E9C-101B-9397-08002B2CF9AE}" pid="6" name="ScannedType">
    <vt:lpwstr/>
  </property>
</Properties>
</file>