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handoutMasterIdLst>
    <p:handoutMasterId r:id="rId21"/>
  </p:handoutMasterIdLst>
  <p:sldIdLst>
    <p:sldId id="263" r:id="rId2"/>
    <p:sldId id="257" r:id="rId3"/>
    <p:sldId id="258" r:id="rId4"/>
    <p:sldId id="259" r:id="rId5"/>
    <p:sldId id="260" r:id="rId6"/>
    <p:sldId id="261" r:id="rId7"/>
    <p:sldId id="262" r:id="rId8"/>
    <p:sldId id="264" r:id="rId9"/>
    <p:sldId id="265" r:id="rId10"/>
    <p:sldId id="270" r:id="rId11"/>
    <p:sldId id="271" r:id="rId12"/>
    <p:sldId id="266" r:id="rId13"/>
    <p:sldId id="267" r:id="rId14"/>
    <p:sldId id="268" r:id="rId15"/>
    <p:sldId id="269" r:id="rId16"/>
    <p:sldId id="272" r:id="rId17"/>
    <p:sldId id="273" r:id="rId18"/>
    <p:sldId id="274" r:id="rId19"/>
    <p:sldId id="275" r:id="rId20"/>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sz="quarter" idx="1"/>
          </p:nvPr>
        </p:nvSpPr>
        <p:spPr>
          <a:xfrm>
            <a:off x="4023992" y="0"/>
            <a:ext cx="3078427" cy="513508"/>
          </a:xfrm>
          <a:prstGeom prst="rect">
            <a:avLst/>
          </a:prstGeom>
        </p:spPr>
        <p:txBody>
          <a:bodyPr vert="horz" lIns="99075" tIns="49538" rIns="99075" bIns="49538" rtlCol="0"/>
          <a:lstStyle>
            <a:lvl1pPr algn="r">
              <a:defRPr sz="1300"/>
            </a:lvl1pPr>
          </a:lstStyle>
          <a:p>
            <a:fld id="{AFABC0E0-5ED2-46AD-B355-E7AEC790267D}" type="datetimeFigureOut">
              <a:rPr lang="en-GB" smtClean="0"/>
              <a:t>20/11/2019</a:t>
            </a:fld>
            <a:endParaRPr lang="en-GB"/>
          </a:p>
        </p:txBody>
      </p:sp>
      <p:sp>
        <p:nvSpPr>
          <p:cNvPr id="4" name="Footer Placeholder 3"/>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5" name="Slide Number Placeholder 4"/>
          <p:cNvSpPr>
            <a:spLocks noGrp="1"/>
          </p:cNvSpPr>
          <p:nvPr>
            <p:ph type="sldNum" sz="quarter" idx="3"/>
          </p:nvPr>
        </p:nvSpPr>
        <p:spPr>
          <a:xfrm>
            <a:off x="4023992" y="9721107"/>
            <a:ext cx="3078427" cy="513507"/>
          </a:xfrm>
          <a:prstGeom prst="rect">
            <a:avLst/>
          </a:prstGeom>
        </p:spPr>
        <p:txBody>
          <a:bodyPr vert="horz" lIns="99075" tIns="49538" rIns="99075" bIns="49538" rtlCol="0" anchor="b"/>
          <a:lstStyle>
            <a:lvl1pPr algn="r">
              <a:defRPr sz="1300"/>
            </a:lvl1pPr>
          </a:lstStyle>
          <a:p>
            <a:fld id="{2004ECD7-77DA-4742-B959-54B1DCD56C70}" type="slidenum">
              <a:rPr lang="en-GB" smtClean="0"/>
              <a:t>‹#›</a:t>
            </a:fld>
            <a:endParaRPr lang="en-GB"/>
          </a:p>
        </p:txBody>
      </p:sp>
    </p:spTree>
    <p:extLst>
      <p:ext uri="{BB962C8B-B14F-4D97-AF65-F5344CB8AC3E}">
        <p14:creationId xmlns:p14="http://schemas.microsoft.com/office/powerpoint/2010/main" val="7397928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40AF8F-89E6-4014-A417-49668AC36E56}"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3101705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0AF8F-89E6-4014-A417-49668AC36E56}"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27321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0AF8F-89E6-4014-A417-49668AC36E56}"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F62FEC-91A9-4171-B7FD-000D3C0F4A76}"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22512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0AF8F-89E6-4014-A417-49668AC36E56}"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3974336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0AF8F-89E6-4014-A417-49668AC36E56}"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F62FEC-91A9-4171-B7FD-000D3C0F4A76}"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0649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0AF8F-89E6-4014-A417-49668AC36E56}"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842168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40AF8F-89E6-4014-A417-49668AC36E56}"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1845528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40AF8F-89E6-4014-A417-49668AC36E56}"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11255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40AF8F-89E6-4014-A417-49668AC36E56}"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154260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40AF8F-89E6-4014-A417-49668AC36E56}"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588686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40AF8F-89E6-4014-A417-49668AC36E56}"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1685068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40AF8F-89E6-4014-A417-49668AC36E56}" type="datetimeFigureOut">
              <a:rPr lang="en-GB" smtClean="0"/>
              <a:t>20/11/2019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8129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40AF8F-89E6-4014-A417-49668AC36E56}" type="datetimeFigureOut">
              <a:rPr lang="en-GB" smtClean="0"/>
              <a:t>20/11/2019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126629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0AF8F-89E6-4014-A417-49668AC36E56}" type="datetimeFigureOut">
              <a:rPr lang="en-GB" smtClean="0"/>
              <a:t>20/11/2019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490854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40AF8F-89E6-4014-A417-49668AC36E56}"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276873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D40AF8F-89E6-4014-A417-49668AC36E56}"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F62FEC-91A9-4171-B7FD-000D3C0F4A76}" type="slidenum">
              <a:rPr lang="en-GB" smtClean="0"/>
              <a:t>‹#›</a:t>
            </a:fld>
            <a:endParaRPr lang="en-GB"/>
          </a:p>
        </p:txBody>
      </p:sp>
    </p:spTree>
    <p:extLst>
      <p:ext uri="{BB962C8B-B14F-4D97-AF65-F5344CB8AC3E}">
        <p14:creationId xmlns:p14="http://schemas.microsoft.com/office/powerpoint/2010/main" val="3924926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D40AF8F-89E6-4014-A417-49668AC36E56}" type="datetimeFigureOut">
              <a:rPr lang="en-GB" smtClean="0"/>
              <a:t>20/11/2019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F62FEC-91A9-4171-B7FD-000D3C0F4A76}" type="slidenum">
              <a:rPr lang="en-GB" smtClean="0"/>
              <a:t>‹#›</a:t>
            </a:fld>
            <a:endParaRPr lang="en-GB"/>
          </a:p>
        </p:txBody>
      </p:sp>
    </p:spTree>
    <p:extLst>
      <p:ext uri="{BB962C8B-B14F-4D97-AF65-F5344CB8AC3E}">
        <p14:creationId xmlns:p14="http://schemas.microsoft.com/office/powerpoint/2010/main" val="36096602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262847"/>
          </a:xfrm>
        </p:spPr>
        <p:txBody>
          <a:bodyPr/>
          <a:lstStyle/>
          <a:p>
            <a:pPr algn="ctr"/>
            <a:r>
              <a:rPr lang="en-GB" dirty="0" smtClean="0"/>
              <a:t/>
            </a:r>
            <a:br>
              <a:rPr lang="en-GB" dirty="0" smtClean="0"/>
            </a:br>
            <a:r>
              <a:rPr lang="en-GB" dirty="0"/>
              <a:t/>
            </a:r>
            <a:br>
              <a:rPr lang="en-GB" dirty="0"/>
            </a:br>
            <a:r>
              <a:rPr lang="en-GB" dirty="0" smtClean="0"/>
              <a:t/>
            </a:r>
            <a:br>
              <a:rPr lang="en-GB" dirty="0" smtClean="0"/>
            </a:br>
            <a:r>
              <a:rPr lang="en-GB" dirty="0" smtClean="0"/>
              <a:t>Prevention in Safeguarding</a:t>
            </a:r>
            <a:br>
              <a:rPr lang="en-GB" dirty="0" smtClean="0"/>
            </a:br>
            <a:r>
              <a:rPr lang="en-GB" dirty="0" smtClean="0"/>
              <a:t>Supporting and Working with Carers</a:t>
            </a:r>
            <a:br>
              <a:rPr lang="en-GB" dirty="0" smtClean="0"/>
            </a:br>
            <a:r>
              <a:rPr lang="en-GB" dirty="0"/>
              <a:t/>
            </a:r>
            <a:br>
              <a:rPr lang="en-GB" dirty="0"/>
            </a:br>
            <a:endParaRPr lang="en-GB" dirty="0"/>
          </a:p>
        </p:txBody>
      </p:sp>
      <p:sp>
        <p:nvSpPr>
          <p:cNvPr id="3" name="Content Placeholder 2"/>
          <p:cNvSpPr>
            <a:spLocks noGrp="1"/>
          </p:cNvSpPr>
          <p:nvPr>
            <p:ph idx="1"/>
          </p:nvPr>
        </p:nvSpPr>
        <p:spPr>
          <a:xfrm>
            <a:off x="677334" y="5394960"/>
            <a:ext cx="8596668" cy="646402"/>
          </a:xfrm>
        </p:spPr>
        <p:txBody>
          <a:bodyPr/>
          <a:lstStyle/>
          <a:p>
            <a:r>
              <a:rPr lang="en-GB" dirty="0" smtClean="0"/>
              <a:t>Delivered by:  Sarah </a:t>
            </a:r>
            <a:r>
              <a:rPr lang="en-GB" dirty="0" err="1" smtClean="0"/>
              <a:t>OConnor</a:t>
            </a:r>
            <a:endParaRPr lang="en-GB" dirty="0"/>
          </a:p>
        </p:txBody>
      </p:sp>
      <p:pic>
        <p:nvPicPr>
          <p:cNvPr id="4" name="Picture 3"/>
          <p:cNvPicPr>
            <a:picLocks noChangeAspect="1"/>
          </p:cNvPicPr>
          <p:nvPr/>
        </p:nvPicPr>
        <p:blipFill>
          <a:blip r:embed="rId2"/>
          <a:stretch>
            <a:fillRect/>
          </a:stretch>
        </p:blipFill>
        <p:spPr>
          <a:xfrm>
            <a:off x="3415552" y="3673737"/>
            <a:ext cx="3832412" cy="1459966"/>
          </a:xfrm>
          <a:prstGeom prst="rect">
            <a:avLst/>
          </a:prstGeom>
        </p:spPr>
      </p:pic>
    </p:spTree>
    <p:extLst>
      <p:ext uri="{BB962C8B-B14F-4D97-AF65-F5344CB8AC3E}">
        <p14:creationId xmlns:p14="http://schemas.microsoft.com/office/powerpoint/2010/main" val="89406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Carer Assessment </a:t>
            </a:r>
            <a:br>
              <a:rPr lang="en-GB" dirty="0"/>
            </a:br>
            <a:endParaRPr lang="en-GB" dirty="0"/>
          </a:p>
        </p:txBody>
      </p:sp>
      <p:sp>
        <p:nvSpPr>
          <p:cNvPr id="3" name="Content Placeholder 2"/>
          <p:cNvSpPr>
            <a:spLocks noGrp="1"/>
          </p:cNvSpPr>
          <p:nvPr>
            <p:ph idx="1"/>
          </p:nvPr>
        </p:nvSpPr>
        <p:spPr/>
        <p:txBody>
          <a:bodyPr>
            <a:normAutofit/>
          </a:bodyPr>
          <a:lstStyle/>
          <a:p>
            <a:endParaRPr lang="en-GB" dirty="0"/>
          </a:p>
          <a:p>
            <a:r>
              <a:rPr lang="en-GB" dirty="0"/>
              <a:t>The Carers Assessment in Merton has been designed to adhere to the Care Act National Eligibility Criteria for Carers and the National Carers Strategy, which has four key outcomes:</a:t>
            </a:r>
          </a:p>
          <a:p>
            <a:pPr marL="0" indent="0">
              <a:buNone/>
            </a:pPr>
            <a:r>
              <a:rPr lang="en-GB" dirty="0"/>
              <a:t>1.	Identification and Recognition</a:t>
            </a:r>
          </a:p>
          <a:p>
            <a:pPr marL="0" indent="0">
              <a:buNone/>
            </a:pPr>
            <a:r>
              <a:rPr lang="en-GB" dirty="0"/>
              <a:t>2.	Realise and Release Potential</a:t>
            </a:r>
          </a:p>
          <a:p>
            <a:pPr marL="0" indent="0">
              <a:buNone/>
            </a:pPr>
            <a:r>
              <a:rPr lang="en-GB" dirty="0"/>
              <a:t>3.	A life alongside caring</a:t>
            </a:r>
          </a:p>
          <a:p>
            <a:pPr marL="0" indent="0">
              <a:buNone/>
            </a:pPr>
            <a:r>
              <a:rPr lang="en-GB" dirty="0"/>
              <a:t>4.	Support carers to stay healthy</a:t>
            </a:r>
          </a:p>
          <a:p>
            <a:endParaRPr lang="en-GB" dirty="0"/>
          </a:p>
          <a:p>
            <a:endParaRPr lang="en-GB" dirty="0"/>
          </a:p>
        </p:txBody>
      </p:sp>
    </p:spTree>
    <p:extLst>
      <p:ext uri="{BB962C8B-B14F-4D97-AF65-F5344CB8AC3E}">
        <p14:creationId xmlns:p14="http://schemas.microsoft.com/office/powerpoint/2010/main" val="1456805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If a carer has eligible ongoing needs, a support plan will be developed. This support plan may result in a carer’s personal budget, or their needs may be met in other ways. This other support might include a Carers Discretionary Grants- of up to £100 per annum for Carers to spend to support their caring role.</a:t>
            </a:r>
          </a:p>
          <a:p>
            <a:endParaRPr lang="en-GB" dirty="0"/>
          </a:p>
          <a:p>
            <a:r>
              <a:rPr lang="en-GB" dirty="0"/>
              <a:t>The Carers Support Hub will refer carers to the LD/OP/PD teams for a carer assessment if residential respite is requested or the carer needs support quickly.  </a:t>
            </a:r>
          </a:p>
          <a:p>
            <a:endParaRPr lang="en-GB" dirty="0"/>
          </a:p>
          <a:p>
            <a:r>
              <a:rPr lang="en-GB" dirty="0"/>
              <a:t>Any residential respite service will need to be recorded on a customer’s support plan, as this service is financially assessed. </a:t>
            </a:r>
          </a:p>
          <a:p>
            <a:endParaRPr lang="en-GB" dirty="0"/>
          </a:p>
          <a:p>
            <a:endParaRPr lang="en-GB" dirty="0"/>
          </a:p>
        </p:txBody>
      </p:sp>
    </p:spTree>
    <p:extLst>
      <p:ext uri="{BB962C8B-B14F-4D97-AF65-F5344CB8AC3E}">
        <p14:creationId xmlns:p14="http://schemas.microsoft.com/office/powerpoint/2010/main" val="3128773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Who should complete a Carers Assessment?</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endParaRPr lang="en-GB" dirty="0"/>
          </a:p>
          <a:p>
            <a:r>
              <a:rPr lang="en-GB" dirty="0"/>
              <a:t>A carers assessment can be completed either as part of a joint assessment (customer and carer) by one of the social work teams, or a separate carer’s assessment can be completed by the Carers Hub.  </a:t>
            </a:r>
          </a:p>
          <a:p>
            <a:r>
              <a:rPr lang="en-GB" dirty="0"/>
              <a:t>If an allocated worker is actively completing a review/reassessment/support plan for the customer then it is good practice for the allocated worker to complete a review of the carers assessment, or if there isn’t one, for the allocated worker to complete. </a:t>
            </a:r>
          </a:p>
          <a:p>
            <a:r>
              <a:rPr lang="en-GB" dirty="0"/>
              <a:t>If an allocated worker is not completing a review/reassessment/support plan, then the Carers Hub can support the completion of a carers assessment/review. </a:t>
            </a:r>
          </a:p>
          <a:p>
            <a:endParaRPr lang="en-GB" dirty="0"/>
          </a:p>
          <a:p>
            <a:r>
              <a:rPr lang="en-GB" dirty="0"/>
              <a:t>In the Mental Health Trust, anyone from the integrated team can complete a carers assessment. </a:t>
            </a:r>
          </a:p>
          <a:p>
            <a:endParaRPr lang="en-GB" dirty="0"/>
          </a:p>
          <a:p>
            <a:r>
              <a:rPr lang="en-GB" dirty="0"/>
              <a:t>If a young carer is identified, please refer to the Young Carers Service at Carer Support Merton or MASH. </a:t>
            </a:r>
          </a:p>
          <a:p>
            <a:endParaRPr lang="en-GB" dirty="0"/>
          </a:p>
          <a:p>
            <a:endParaRPr lang="en-GB" dirty="0"/>
          </a:p>
          <a:p>
            <a:endParaRPr lang="en-GB" dirty="0"/>
          </a:p>
        </p:txBody>
      </p:sp>
    </p:spTree>
    <p:extLst>
      <p:ext uri="{BB962C8B-B14F-4D97-AF65-F5344CB8AC3E}">
        <p14:creationId xmlns:p14="http://schemas.microsoft.com/office/powerpoint/2010/main" val="4086990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the Carers Hub offer?</a:t>
            </a:r>
            <a:br>
              <a:rPr lang="en-GB" dirty="0"/>
            </a:br>
            <a:endParaRPr lang="en-GB" dirty="0"/>
          </a:p>
        </p:txBody>
      </p:sp>
      <p:sp>
        <p:nvSpPr>
          <p:cNvPr id="3" name="Content Placeholder 2"/>
          <p:cNvSpPr>
            <a:spLocks noGrp="1"/>
          </p:cNvSpPr>
          <p:nvPr>
            <p:ph idx="1"/>
          </p:nvPr>
        </p:nvSpPr>
        <p:spPr/>
        <p:txBody>
          <a:bodyPr/>
          <a:lstStyle/>
          <a:p>
            <a:endParaRPr lang="en-GB" dirty="0"/>
          </a:p>
          <a:p>
            <a:r>
              <a:rPr lang="en-GB" dirty="0"/>
              <a:t>Carers Support Merton, in partnership with Merton </a:t>
            </a:r>
            <a:r>
              <a:rPr lang="en-GB" dirty="0" err="1"/>
              <a:t>Mencap</a:t>
            </a:r>
            <a:r>
              <a:rPr lang="en-GB" dirty="0"/>
              <a:t> and LBM have developed a Carers Support Hub- a single point of information, advice and support for adult carers in Merton.  Carers can be referred directly/signposted to this service if they require information, advice, assessments and support relating to their caring role. </a:t>
            </a:r>
          </a:p>
          <a:p>
            <a:endParaRPr lang="en-GB" dirty="0"/>
          </a:p>
        </p:txBody>
      </p:sp>
    </p:spTree>
    <p:extLst>
      <p:ext uri="{BB962C8B-B14F-4D97-AF65-F5344CB8AC3E}">
        <p14:creationId xmlns:p14="http://schemas.microsoft.com/office/powerpoint/2010/main" val="3932336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features of the hub include:</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a:t>	Providing a one stop shop for Carers via an Information and Advice Hub offering telephone/email and one-one advice (service could include benefits and increasing income, rights, legal entitlements, housing, employment issues etc.).</a:t>
            </a:r>
          </a:p>
          <a:p>
            <a:r>
              <a:rPr lang="en-GB" dirty="0"/>
              <a:t>	Register carers on the Carers Support Hub register which will enable carers to keep updated on events, information, support and advice.</a:t>
            </a:r>
          </a:p>
          <a:p>
            <a:r>
              <a:rPr lang="en-GB" dirty="0" smtClean="0"/>
              <a:t>Facilitate </a:t>
            </a:r>
            <a:r>
              <a:rPr lang="en-GB" dirty="0"/>
              <a:t>Carer Assessments and support carers to develop support plans.</a:t>
            </a:r>
          </a:p>
          <a:p>
            <a:r>
              <a:rPr lang="en-GB" dirty="0"/>
              <a:t>	Implement Carer Support Plans (in partnership with Merton’s Brokerage Team) which includes short breaks (non-residential), Direct payments and community based support. </a:t>
            </a:r>
          </a:p>
          <a:p>
            <a:r>
              <a:rPr lang="en-GB" dirty="0"/>
              <a:t>	Provide carer discretionary grants of up to £100pa </a:t>
            </a:r>
          </a:p>
          <a:p>
            <a:r>
              <a:rPr lang="en-GB" dirty="0" smtClean="0"/>
              <a:t>Provide </a:t>
            </a:r>
            <a:r>
              <a:rPr lang="en-GB" dirty="0"/>
              <a:t>or facilitate training on conditions of the person being cared for.</a:t>
            </a:r>
          </a:p>
          <a:p>
            <a:pPr marL="0" indent="0">
              <a:buNone/>
            </a:pPr>
            <a:r>
              <a:rPr lang="en-GB" dirty="0" smtClean="0"/>
              <a:t> </a:t>
            </a:r>
            <a:r>
              <a:rPr lang="en-GB" dirty="0"/>
              <a:t>	</a:t>
            </a:r>
          </a:p>
          <a:p>
            <a:endParaRPr lang="en-GB" dirty="0"/>
          </a:p>
        </p:txBody>
      </p:sp>
    </p:spTree>
    <p:extLst>
      <p:ext uri="{BB962C8B-B14F-4D97-AF65-F5344CB8AC3E}">
        <p14:creationId xmlns:p14="http://schemas.microsoft.com/office/powerpoint/2010/main" val="1765910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a:t>
            </a:r>
            <a:endParaRPr lang="en-GB" dirty="0"/>
          </a:p>
        </p:txBody>
      </p:sp>
      <p:sp>
        <p:nvSpPr>
          <p:cNvPr id="3" name="Content Placeholder 2"/>
          <p:cNvSpPr>
            <a:spLocks noGrp="1"/>
          </p:cNvSpPr>
          <p:nvPr>
            <p:ph idx="1"/>
          </p:nvPr>
        </p:nvSpPr>
        <p:spPr/>
        <p:txBody>
          <a:bodyPr/>
          <a:lstStyle/>
          <a:p>
            <a:r>
              <a:rPr lang="en-GB" dirty="0"/>
              <a:t>Work in partnership (including Carers Trust and Health Partners) to support carers’ involvement to shape and design carers’ services. </a:t>
            </a:r>
          </a:p>
          <a:p>
            <a:r>
              <a:rPr lang="en-GB" dirty="0"/>
              <a:t>Support carers to engage in work, training, education or volunteering if they choose to. Help carers to make use of community facilities and services and engage in recreational and stimulating activities.   </a:t>
            </a:r>
          </a:p>
          <a:p>
            <a:r>
              <a:rPr lang="en-GB" dirty="0"/>
              <a:t>Maintain Carers Support Merton internal programmes: Stay Well, Stay Active, Stay Connected, Carry On Caring, Time For You.</a:t>
            </a:r>
          </a:p>
          <a:p>
            <a:r>
              <a:rPr lang="en-GB" dirty="0"/>
              <a:t>	Maintain opportunities for social, emotional, peer and community support.</a:t>
            </a:r>
          </a:p>
          <a:p>
            <a:r>
              <a:rPr lang="en-GB" dirty="0"/>
              <a:t>Work in partnership with </a:t>
            </a:r>
          </a:p>
          <a:p>
            <a:endParaRPr lang="en-GB" dirty="0"/>
          </a:p>
        </p:txBody>
      </p:sp>
    </p:spTree>
    <p:extLst>
      <p:ext uri="{BB962C8B-B14F-4D97-AF65-F5344CB8AC3E}">
        <p14:creationId xmlns:p14="http://schemas.microsoft.com/office/powerpoint/2010/main" val="3844514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Barriers to Sharing Concerns</a:t>
            </a:r>
            <a:br>
              <a:rPr lang="en-GB" dirty="0"/>
            </a:br>
            <a:endParaRPr lang="en-GB" dirty="0"/>
          </a:p>
        </p:txBody>
      </p:sp>
      <p:sp>
        <p:nvSpPr>
          <p:cNvPr id="3" name="Content Placeholder 2"/>
          <p:cNvSpPr>
            <a:spLocks noGrp="1"/>
          </p:cNvSpPr>
          <p:nvPr>
            <p:ph idx="1"/>
          </p:nvPr>
        </p:nvSpPr>
        <p:spPr/>
        <p:txBody>
          <a:bodyPr/>
          <a:lstStyle/>
          <a:p>
            <a:r>
              <a:rPr lang="en-GB" dirty="0" smtClean="0"/>
              <a:t>The </a:t>
            </a:r>
            <a:r>
              <a:rPr lang="en-GB" dirty="0"/>
              <a:t>barriers to carers sharing concerns are likely to be similar to those identified</a:t>
            </a:r>
          </a:p>
          <a:p>
            <a:r>
              <a:rPr lang="en-GB" dirty="0"/>
              <a:t>in relating to other comments and concerns mechanisms within health and social</a:t>
            </a:r>
          </a:p>
          <a:p>
            <a:r>
              <a:rPr lang="en-GB" dirty="0"/>
              <a:t>care. They may shape carer responses to safeguarding concerns and are likely</a:t>
            </a:r>
          </a:p>
          <a:p>
            <a:r>
              <a:rPr lang="en-GB" dirty="0"/>
              <a:t>to embrace:</a:t>
            </a:r>
          </a:p>
        </p:txBody>
      </p:sp>
    </p:spTree>
    <p:extLst>
      <p:ext uri="{BB962C8B-B14F-4D97-AF65-F5344CB8AC3E}">
        <p14:creationId xmlns:p14="http://schemas.microsoft.com/office/powerpoint/2010/main" val="2388910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 Issues </a:t>
            </a:r>
            <a:r>
              <a:rPr lang="en-GB" dirty="0"/>
              <a:t>relating to understanding and awareness</a:t>
            </a:r>
            <a:br>
              <a:rPr lang="en-GB" dirty="0"/>
            </a:br>
            <a:endParaRPr lang="en-GB" dirty="0"/>
          </a:p>
        </p:txBody>
      </p:sp>
      <p:sp>
        <p:nvSpPr>
          <p:cNvPr id="3" name="Content Placeholder 2"/>
          <p:cNvSpPr>
            <a:spLocks noGrp="1"/>
          </p:cNvSpPr>
          <p:nvPr>
            <p:ph idx="1"/>
          </p:nvPr>
        </p:nvSpPr>
        <p:spPr/>
        <p:txBody>
          <a:bodyPr>
            <a:normAutofit/>
          </a:bodyPr>
          <a:lstStyle/>
          <a:p>
            <a:r>
              <a:rPr lang="en-GB" dirty="0" smtClean="0"/>
              <a:t> </a:t>
            </a:r>
            <a:r>
              <a:rPr lang="en-GB" dirty="0"/>
              <a:t>lack or awareness or being unsure if it is wrong or not; being unclear</a:t>
            </a:r>
          </a:p>
          <a:p>
            <a:pPr marL="0" indent="0">
              <a:buNone/>
            </a:pPr>
            <a:r>
              <a:rPr lang="en-GB" dirty="0"/>
              <a:t>about rights and standards or what “abuse” means</a:t>
            </a:r>
          </a:p>
          <a:p>
            <a:r>
              <a:rPr lang="en-GB" dirty="0" smtClean="0"/>
              <a:t>organisational </a:t>
            </a:r>
            <a:r>
              <a:rPr lang="en-GB" dirty="0"/>
              <a:t>and staff attitudes to concerns - defensive not </a:t>
            </a:r>
            <a:r>
              <a:rPr lang="en-GB" dirty="0" smtClean="0"/>
              <a:t>responsive</a:t>
            </a:r>
            <a:endParaRPr lang="en-GB" dirty="0"/>
          </a:p>
        </p:txBody>
      </p:sp>
    </p:spTree>
    <p:extLst>
      <p:ext uri="{BB962C8B-B14F-4D97-AF65-F5344CB8AC3E}">
        <p14:creationId xmlns:p14="http://schemas.microsoft.com/office/powerpoint/2010/main" val="1649660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 </a:t>
            </a:r>
            <a:r>
              <a:rPr lang="en-GB" dirty="0"/>
              <a:t>Issues relating to communication</a:t>
            </a:r>
            <a:br>
              <a:rPr lang="en-GB" dirty="0"/>
            </a:br>
            <a:endParaRPr lang="en-GB" dirty="0"/>
          </a:p>
        </p:txBody>
      </p:sp>
      <p:sp>
        <p:nvSpPr>
          <p:cNvPr id="3" name="Content Placeholder 2"/>
          <p:cNvSpPr>
            <a:spLocks noGrp="1"/>
          </p:cNvSpPr>
          <p:nvPr>
            <p:ph idx="1"/>
          </p:nvPr>
        </p:nvSpPr>
        <p:spPr/>
        <p:txBody>
          <a:bodyPr/>
          <a:lstStyle/>
          <a:p>
            <a:r>
              <a:rPr lang="en-GB" dirty="0" smtClean="0"/>
              <a:t> </a:t>
            </a:r>
            <a:r>
              <a:rPr lang="en-GB" dirty="0"/>
              <a:t>uncertainty about who to go to, how to do so and opportunities to do so</a:t>
            </a:r>
          </a:p>
          <a:p>
            <a:r>
              <a:rPr lang="en-GB" dirty="0" smtClean="0"/>
              <a:t> </a:t>
            </a:r>
            <a:r>
              <a:rPr lang="en-GB" dirty="0"/>
              <a:t>lack of someone to talk to or a source of trusted advice and support</a:t>
            </a:r>
          </a:p>
          <a:p>
            <a:r>
              <a:rPr lang="en-GB" dirty="0" smtClean="0"/>
              <a:t>difficulty </a:t>
            </a:r>
            <a:r>
              <a:rPr lang="en-GB" dirty="0"/>
              <a:t>in communication [access, availability, means, or sensory]</a:t>
            </a:r>
          </a:p>
          <a:p>
            <a:r>
              <a:rPr lang="en-GB" dirty="0"/>
              <a:t>including language and literacy barriers</a:t>
            </a:r>
          </a:p>
          <a:p>
            <a:r>
              <a:rPr lang="en-GB" dirty="0" smtClean="0"/>
              <a:t>respect </a:t>
            </a:r>
            <a:r>
              <a:rPr lang="en-GB" dirty="0"/>
              <a:t>or deference to people “authority” roles [sometimes age related]</a:t>
            </a:r>
          </a:p>
          <a:p>
            <a:r>
              <a:rPr lang="en-GB" dirty="0" smtClean="0"/>
              <a:t>unsatisfactory </a:t>
            </a:r>
            <a:r>
              <a:rPr lang="en-GB" dirty="0"/>
              <a:t>earlier experiences around sharing or raising concerns:</a:t>
            </a:r>
          </a:p>
          <a:p>
            <a:r>
              <a:rPr lang="en-GB" dirty="0"/>
              <a:t>staff don’t seem to listen or appear to understand concerns; nothing</a:t>
            </a:r>
          </a:p>
          <a:p>
            <a:pPr marL="0" indent="0">
              <a:buNone/>
            </a:pPr>
            <a:r>
              <a:rPr lang="en-GB" dirty="0"/>
              <a:t>changed or no feedback; “confidentiality”</a:t>
            </a:r>
          </a:p>
          <a:p>
            <a:endParaRPr lang="en-GB" dirty="0"/>
          </a:p>
        </p:txBody>
      </p:sp>
    </p:spTree>
    <p:extLst>
      <p:ext uri="{BB962C8B-B14F-4D97-AF65-F5344CB8AC3E}">
        <p14:creationId xmlns:p14="http://schemas.microsoft.com/office/powerpoint/2010/main" val="1667388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 </a:t>
            </a:r>
            <a:r>
              <a:rPr lang="en-GB" dirty="0"/>
              <a:t>Issues relating to consequences of saying something</a:t>
            </a:r>
            <a:br>
              <a:rPr lang="en-GB" dirty="0"/>
            </a:br>
            <a:endParaRPr lang="en-GB" dirty="0"/>
          </a:p>
        </p:txBody>
      </p:sp>
      <p:sp>
        <p:nvSpPr>
          <p:cNvPr id="3" name="Content Placeholder 2"/>
          <p:cNvSpPr>
            <a:spLocks noGrp="1"/>
          </p:cNvSpPr>
          <p:nvPr>
            <p:ph idx="1"/>
          </p:nvPr>
        </p:nvSpPr>
        <p:spPr/>
        <p:txBody>
          <a:bodyPr>
            <a:normAutofit/>
          </a:bodyPr>
          <a:lstStyle/>
          <a:p>
            <a:r>
              <a:rPr lang="en-GB" dirty="0" smtClean="0"/>
              <a:t> </a:t>
            </a:r>
            <a:r>
              <a:rPr lang="en-GB" dirty="0"/>
              <a:t>feelings of the person they are concerned for: asked not to say or make a</a:t>
            </a:r>
          </a:p>
          <a:p>
            <a:r>
              <a:rPr lang="en-GB" dirty="0"/>
              <a:t>fuss, minimisation of events, brought it on themselves etc.</a:t>
            </a:r>
          </a:p>
          <a:p>
            <a:r>
              <a:rPr lang="en-GB" dirty="0" smtClean="0"/>
              <a:t>worries </a:t>
            </a:r>
            <a:r>
              <a:rPr lang="en-GB" dirty="0"/>
              <a:t>about the impact on the care of the person supported</a:t>
            </a:r>
          </a:p>
          <a:p>
            <a:pPr marL="0" indent="0">
              <a:buNone/>
            </a:pPr>
            <a:r>
              <a:rPr lang="en-GB" dirty="0" smtClean="0"/>
              <a:t> </a:t>
            </a:r>
            <a:r>
              <a:rPr lang="en-GB" dirty="0"/>
              <a:t>difficulty recalling what happened or a fear of not being believed or wrong</a:t>
            </a:r>
          </a:p>
          <a:p>
            <a:r>
              <a:rPr lang="en-GB" dirty="0" smtClean="0"/>
              <a:t> </a:t>
            </a:r>
            <a:r>
              <a:rPr lang="en-GB" dirty="0"/>
              <a:t>guilt or fear of personal comebacks or being seen as a nuisance or</a:t>
            </a:r>
          </a:p>
          <a:p>
            <a:r>
              <a:rPr lang="en-GB" dirty="0"/>
              <a:t>ungrateful for care being given by others</a:t>
            </a:r>
          </a:p>
          <a:p>
            <a:r>
              <a:rPr lang="en-GB" dirty="0" smtClean="0"/>
              <a:t> </a:t>
            </a:r>
            <a:r>
              <a:rPr lang="en-GB" dirty="0"/>
              <a:t>lack of confidence in following up concerns linked to carer’s own</a:t>
            </a:r>
          </a:p>
          <a:p>
            <a:r>
              <a:rPr lang="en-GB" dirty="0"/>
              <a:t>emotional pressure and stress</a:t>
            </a:r>
          </a:p>
          <a:p>
            <a:r>
              <a:rPr lang="en-GB" dirty="0" smtClean="0"/>
              <a:t> </a:t>
            </a:r>
            <a:r>
              <a:rPr lang="en-GB" dirty="0"/>
              <a:t>fear of social services involvement and unwanted care alternatives</a:t>
            </a:r>
          </a:p>
        </p:txBody>
      </p:sp>
    </p:spTree>
    <p:extLst>
      <p:ext uri="{BB962C8B-B14F-4D97-AF65-F5344CB8AC3E}">
        <p14:creationId xmlns:p14="http://schemas.microsoft.com/office/powerpoint/2010/main" val="101745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735107"/>
          </a:xfrm>
        </p:spPr>
        <p:txBody>
          <a:bodyPr>
            <a:noAutofit/>
          </a:bodyPr>
          <a:lstStyle/>
          <a:p>
            <a:r>
              <a:rPr lang="en-GB" sz="2400" dirty="0"/>
              <a:t>Carers have a range of roles regarding </a:t>
            </a:r>
            <a:r>
              <a:rPr lang="en-GB" sz="2400" dirty="0" smtClean="0"/>
              <a:t>safeguarding</a:t>
            </a:r>
            <a:endParaRPr lang="en-GB" sz="2400" dirty="0"/>
          </a:p>
        </p:txBody>
      </p:sp>
      <p:sp>
        <p:nvSpPr>
          <p:cNvPr id="3" name="Content Placeholder 2"/>
          <p:cNvSpPr>
            <a:spLocks noGrp="1"/>
          </p:cNvSpPr>
          <p:nvPr>
            <p:ph idx="1"/>
          </p:nvPr>
        </p:nvSpPr>
        <p:spPr>
          <a:xfrm>
            <a:off x="677334" y="1210235"/>
            <a:ext cx="8596668" cy="4831127"/>
          </a:xfrm>
        </p:spPr>
        <p:txBody>
          <a:bodyPr>
            <a:normAutofit/>
          </a:bodyPr>
          <a:lstStyle/>
          <a:p>
            <a:pPr marL="0" indent="0">
              <a:buNone/>
            </a:pPr>
            <a:endParaRPr lang="en-GB" dirty="0" smtClean="0"/>
          </a:p>
          <a:p>
            <a:r>
              <a:rPr lang="en-GB" dirty="0" smtClean="0"/>
              <a:t> </a:t>
            </a:r>
            <a:r>
              <a:rPr lang="en-GB" dirty="0"/>
              <a:t>they can be the person who raises the concern, themselves be vulnerable to harm and abuse, or can be abusers themselves.</a:t>
            </a:r>
            <a:br>
              <a:rPr lang="en-GB" dirty="0"/>
            </a:br>
            <a:endParaRPr lang="en-GB" dirty="0" smtClean="0"/>
          </a:p>
          <a:p>
            <a:pPr marL="0" indent="0">
              <a:buNone/>
            </a:pPr>
            <a:r>
              <a:rPr lang="en-GB" dirty="0" smtClean="0"/>
              <a:t>Carers may be involved in situations that require a safeguarding response, including</a:t>
            </a:r>
          </a:p>
          <a:p>
            <a:r>
              <a:rPr lang="en-GB" dirty="0" smtClean="0"/>
              <a:t>witnessing or speaking up about abuse or neglect</a:t>
            </a:r>
          </a:p>
          <a:p>
            <a:r>
              <a:rPr lang="en-GB" dirty="0" smtClean="0"/>
              <a:t> experiencing intentional or unintentional harm from the adult they are trying to support or from professionals or organisations they are in contact with</a:t>
            </a:r>
          </a:p>
          <a:p>
            <a:r>
              <a:rPr lang="en-GB" dirty="0" smtClean="0"/>
              <a:t>unintentionally or intentionally harming or neglecting the adult they support on their own or with others</a:t>
            </a:r>
          </a:p>
          <a:p>
            <a:endParaRPr lang="en-GB" dirty="0" smtClean="0"/>
          </a:p>
          <a:p>
            <a:pPr marL="0" indent="0">
              <a:buNone/>
            </a:pPr>
            <a:r>
              <a:rPr lang="en-GB" dirty="0" smtClean="0"/>
              <a:t/>
            </a:r>
            <a:br>
              <a:rPr lang="en-GB" dirty="0" smtClean="0"/>
            </a:br>
            <a:endParaRPr lang="en-GB" dirty="0"/>
          </a:p>
        </p:txBody>
      </p:sp>
    </p:spTree>
    <p:extLst>
      <p:ext uri="{BB962C8B-B14F-4D97-AF65-F5344CB8AC3E}">
        <p14:creationId xmlns:p14="http://schemas.microsoft.com/office/powerpoint/2010/main" val="3501775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When risk increases in relation to abuse of carers themselves:</a:t>
            </a:r>
            <a:br>
              <a:rPr lang="en-GB" dirty="0" smtClean="0"/>
            </a:b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smtClean="0"/>
          </a:p>
        </p:txBody>
      </p:sp>
      <p:sp>
        <p:nvSpPr>
          <p:cNvPr id="4" name="Rectangle 3"/>
          <p:cNvSpPr/>
          <p:nvPr/>
        </p:nvSpPr>
        <p:spPr>
          <a:xfrm>
            <a:off x="1384663" y="2455817"/>
            <a:ext cx="7759337" cy="1631216"/>
          </a:xfrm>
          <a:prstGeom prst="rect">
            <a:avLst/>
          </a:prstGeom>
        </p:spPr>
        <p:txBody>
          <a:bodyPr wrap="square">
            <a:spAutoFit/>
          </a:bodyPr>
          <a:lstStyle/>
          <a:p>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Risk of abuse increases when the carer is isolated and not getting any practical or emotional support from their family, friends, professionals or paid care staff.  Potential situations where abuse of carers is more likely include those where the person supported:</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8260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has health and care needs that exceed the carer’s ability to meet them</a:t>
            </a:r>
          </a:p>
          <a:p>
            <a:r>
              <a:rPr lang="en-GB" dirty="0" smtClean="0"/>
              <a:t> does not consider the needs of the carer or family members</a:t>
            </a:r>
          </a:p>
          <a:p>
            <a:r>
              <a:rPr lang="en-GB" dirty="0" smtClean="0"/>
              <a:t>treats the carer with a lack of respect or courtesy</a:t>
            </a:r>
          </a:p>
          <a:p>
            <a:r>
              <a:rPr lang="en-GB" dirty="0" smtClean="0"/>
              <a:t>rejects help and support from outside, including breaks</a:t>
            </a:r>
          </a:p>
          <a:p>
            <a:r>
              <a:rPr lang="en-GB" dirty="0" smtClean="0"/>
              <a:t> refuses to be left alone by day or by night</a:t>
            </a:r>
          </a:p>
          <a:p>
            <a:r>
              <a:rPr lang="en-GB" dirty="0" smtClean="0"/>
              <a:t>has control over financial resources, property and living arrangements</a:t>
            </a:r>
          </a:p>
          <a:p>
            <a:r>
              <a:rPr lang="en-GB" dirty="0" smtClean="0"/>
              <a:t>engages in abusive, aggressive or frightening behaviours</a:t>
            </a:r>
          </a:p>
          <a:p>
            <a:r>
              <a:rPr lang="en-GB" dirty="0" smtClean="0"/>
              <a:t> has a history of substance misuse, unusual or offensive behaviours</a:t>
            </a:r>
          </a:p>
          <a:p>
            <a:r>
              <a:rPr lang="en-GB" dirty="0" smtClean="0"/>
              <a:t>does not understand their actions and their impact on the carer</a:t>
            </a:r>
          </a:p>
          <a:p>
            <a:r>
              <a:rPr lang="en-GB" dirty="0" smtClean="0"/>
              <a:t>is angry about their situation and seeks to punish others for it</a:t>
            </a:r>
          </a:p>
          <a:p>
            <a:r>
              <a:rPr lang="en-GB" dirty="0" smtClean="0"/>
              <a:t> has sought help or support but did not meet thresholds for this</a:t>
            </a:r>
          </a:p>
          <a:p>
            <a:endParaRPr lang="en-GB" dirty="0"/>
          </a:p>
        </p:txBody>
      </p:sp>
    </p:spTree>
    <p:extLst>
      <p:ext uri="{BB962C8B-B14F-4D97-AF65-F5344CB8AC3E}">
        <p14:creationId xmlns:p14="http://schemas.microsoft.com/office/powerpoint/2010/main" val="1937624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Arial" panose="020B0604020202020204" pitchFamily="34" charset="0"/>
                <a:cs typeface="Arial" panose="020B0604020202020204" pitchFamily="34" charset="0"/>
              </a:rPr>
              <a:t>When risk increases in relation to carers unintentionally or intentionally harming or neglecting the adult they support:</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r>
              <a:rPr lang="en-GB" dirty="0" smtClean="0"/>
              <a:t>has unmet or unrecognised needs of their own</a:t>
            </a:r>
          </a:p>
          <a:p>
            <a:r>
              <a:rPr lang="en-GB" dirty="0" smtClean="0"/>
              <a:t>are themselves vulnerable</a:t>
            </a:r>
          </a:p>
          <a:p>
            <a:r>
              <a:rPr lang="en-GB" dirty="0"/>
              <a:t> </a:t>
            </a:r>
            <a:r>
              <a:rPr lang="en-GB" dirty="0" smtClean="0"/>
              <a:t>     has little insight or understanding of the vulnerable person’s condition or needs</a:t>
            </a:r>
          </a:p>
          <a:p>
            <a:r>
              <a:rPr lang="en-GB" dirty="0" smtClean="0"/>
              <a:t> has unwillingly had to change his or her lifestyle</a:t>
            </a:r>
          </a:p>
          <a:p>
            <a:r>
              <a:rPr lang="en-GB" dirty="0" smtClean="0"/>
              <a:t>are not receiving practical or emotional support from other family members</a:t>
            </a:r>
          </a:p>
          <a:p>
            <a:r>
              <a:rPr lang="en-GB" dirty="0" smtClean="0"/>
              <a:t>are feeling emotionally and socially isolated, undervalued or stigmatised</a:t>
            </a:r>
          </a:p>
          <a:p>
            <a:r>
              <a:rPr lang="en-GB" dirty="0" smtClean="0"/>
              <a:t> has other responsibilities, such as family or work</a:t>
            </a:r>
          </a:p>
          <a:p>
            <a:r>
              <a:rPr lang="en-GB" dirty="0" smtClean="0"/>
              <a:t> has no personal or private space, or life outside the caring environment</a:t>
            </a:r>
          </a:p>
          <a:p>
            <a:r>
              <a:rPr lang="en-GB" dirty="0" smtClean="0"/>
              <a:t> has frequently requested help but problems have not been solved</a:t>
            </a:r>
          </a:p>
          <a:p>
            <a:r>
              <a:rPr lang="en-GB" dirty="0" smtClean="0"/>
              <a:t> are being abused by the vulnerable person</a:t>
            </a:r>
          </a:p>
          <a:p>
            <a:r>
              <a:rPr lang="en-GB" dirty="0" smtClean="0"/>
              <a:t> feels unappreciated by the vulnerable person or exploited by relatives or services.</a:t>
            </a:r>
          </a:p>
          <a:p>
            <a:endParaRPr lang="en-GB" dirty="0"/>
          </a:p>
        </p:txBody>
      </p:sp>
    </p:spTree>
    <p:extLst>
      <p:ext uri="{BB962C8B-B14F-4D97-AF65-F5344CB8AC3E}">
        <p14:creationId xmlns:p14="http://schemas.microsoft.com/office/powerpoint/2010/main" val="412692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Timely and careful assessment is critical</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endParaRPr lang="en-GB" dirty="0" smtClean="0"/>
          </a:p>
          <a:p>
            <a:pPr marL="0" indent="0">
              <a:buNone/>
            </a:pPr>
            <a:r>
              <a:rPr lang="en-GB" dirty="0" smtClean="0"/>
              <a:t>Assessment of both the carer and the adult they care for must include consideration of the wellbeing of both people.  A needs or carer’s assessment is an important opportunity to explore the individuals’ circumstances and consider whether it would be possible to provide information or support that prevents abuse or neglect from </a:t>
            </a:r>
            <a:r>
              <a:rPr lang="en-GB" dirty="0" err="1" smtClean="0"/>
              <a:t>occuring</a:t>
            </a:r>
            <a:r>
              <a:rPr lang="en-GB" dirty="0" smtClean="0"/>
              <a:t>, for example by providing training to the carer about the condition that the adult that they care for has, or to support them to care more safely.</a:t>
            </a:r>
          </a:p>
          <a:p>
            <a:endParaRPr lang="en-GB" dirty="0" smtClean="0"/>
          </a:p>
          <a:p>
            <a:pPr marL="0" indent="0">
              <a:buNone/>
            </a:pPr>
            <a:r>
              <a:rPr lang="en-GB" dirty="0" smtClean="0"/>
              <a:t>If a carer speaks up about abuse or neglect, it is essential they are listened to and that where appropriate a safeguarding enquiry is undertaken and other agencies are involved as needed.</a:t>
            </a:r>
          </a:p>
          <a:p>
            <a:endParaRPr lang="en-GB" dirty="0" smtClean="0"/>
          </a:p>
          <a:p>
            <a:pPr marL="0" indent="0">
              <a:buNone/>
            </a:pPr>
            <a:r>
              <a:rPr lang="en-GB" dirty="0" smtClean="0"/>
              <a:t>If a carer experiences intentional or unintentional harm from the adult they are supporting, or if a carer unintentionally or intentionally harms or neglects the adult they support, consideration should be given to:</a:t>
            </a:r>
          </a:p>
          <a:p>
            <a:endParaRPr lang="en-GB" dirty="0"/>
          </a:p>
        </p:txBody>
      </p:sp>
    </p:spTree>
    <p:extLst>
      <p:ext uri="{BB962C8B-B14F-4D97-AF65-F5344CB8AC3E}">
        <p14:creationId xmlns:p14="http://schemas.microsoft.com/office/powerpoint/2010/main" val="173818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whether support can be provided that removes or reduces the risk of abuse</a:t>
            </a:r>
          </a:p>
          <a:p>
            <a:pPr marL="0" indent="0">
              <a:buNone/>
            </a:pPr>
            <a:r>
              <a:rPr lang="en-GB" dirty="0" smtClean="0"/>
              <a:t>whether other agencies should be involved.  In some cases, where a criminal offence is suspected, this will include alerting the police, or in others primary healthcare may need to be involved in monitoring or supporting</a:t>
            </a:r>
          </a:p>
          <a:p>
            <a:endParaRPr lang="en-GB" dirty="0"/>
          </a:p>
        </p:txBody>
      </p:sp>
    </p:spTree>
    <p:extLst>
      <p:ext uri="{BB962C8B-B14F-4D97-AF65-F5344CB8AC3E}">
        <p14:creationId xmlns:p14="http://schemas.microsoft.com/office/powerpoint/2010/main" val="2822897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Carers </a:t>
            </a:r>
            <a:r>
              <a:rPr lang="en-GB" dirty="0" smtClean="0"/>
              <a:t>Statistics </a:t>
            </a:r>
            <a:r>
              <a:rPr lang="en-GB" dirty="0"/>
              <a:t>for Merton</a:t>
            </a:r>
            <a:br>
              <a:rPr lang="en-GB" dirty="0"/>
            </a:br>
            <a:endParaRPr lang="en-GB" dirty="0"/>
          </a:p>
        </p:txBody>
      </p:sp>
      <p:sp>
        <p:nvSpPr>
          <p:cNvPr id="3" name="Content Placeholder 2"/>
          <p:cNvSpPr>
            <a:spLocks noGrp="1"/>
          </p:cNvSpPr>
          <p:nvPr>
            <p:ph idx="1"/>
          </p:nvPr>
        </p:nvSpPr>
        <p:spPr/>
        <p:txBody>
          <a:bodyPr/>
          <a:lstStyle/>
          <a:p>
            <a:endParaRPr lang="en-GB" dirty="0"/>
          </a:p>
          <a:p>
            <a:r>
              <a:rPr lang="en-GB" dirty="0"/>
              <a:t>20,000 Adult carers in Merton:</a:t>
            </a:r>
          </a:p>
          <a:p>
            <a:r>
              <a:rPr lang="en-GB" dirty="0"/>
              <a:t>•	16,500 working age carers. </a:t>
            </a:r>
          </a:p>
          <a:p>
            <a:r>
              <a:rPr lang="en-GB" dirty="0"/>
              <a:t>•	3,500 carers over 65. </a:t>
            </a:r>
          </a:p>
          <a:p>
            <a:r>
              <a:rPr lang="en-GB" dirty="0"/>
              <a:t>Young Carers Strategy states 1,500 young carers in Merton (although research suggest could be much higher)</a:t>
            </a:r>
          </a:p>
          <a:p>
            <a:r>
              <a:rPr lang="en-GB" dirty="0"/>
              <a:t>•	£343.2 million – the savings to the public purse due to carers in Merton. </a:t>
            </a:r>
          </a:p>
          <a:p>
            <a:r>
              <a:rPr lang="en-GB" dirty="0"/>
              <a:t>•	75% of carers have been caring for over 5 years – 32% have been caring for 20+ years. (ASCOF)</a:t>
            </a:r>
          </a:p>
          <a:p>
            <a:endParaRPr lang="en-GB" dirty="0"/>
          </a:p>
        </p:txBody>
      </p:sp>
    </p:spTree>
    <p:extLst>
      <p:ext uri="{BB962C8B-B14F-4D97-AF65-F5344CB8AC3E}">
        <p14:creationId xmlns:p14="http://schemas.microsoft.com/office/powerpoint/2010/main" val="2799683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on Caring</a:t>
            </a:r>
            <a:br>
              <a:rPr lang="en-GB" dirty="0"/>
            </a:br>
            <a:endParaRPr lang="en-GB" dirty="0"/>
          </a:p>
        </p:txBody>
      </p:sp>
      <p:sp>
        <p:nvSpPr>
          <p:cNvPr id="3" name="Content Placeholder 2"/>
          <p:cNvSpPr>
            <a:spLocks noGrp="1"/>
          </p:cNvSpPr>
          <p:nvPr>
            <p:ph idx="1"/>
          </p:nvPr>
        </p:nvSpPr>
        <p:spPr/>
        <p:txBody>
          <a:bodyPr/>
          <a:lstStyle/>
          <a:p>
            <a:r>
              <a:rPr lang="en-GB" dirty="0"/>
              <a:t>	62.5% of carers told us that caring had caused them significant levels of stress; </a:t>
            </a:r>
          </a:p>
          <a:p>
            <a:r>
              <a:rPr lang="en-GB" dirty="0"/>
              <a:t>	24.9% had as much social contact as they would like. </a:t>
            </a:r>
          </a:p>
          <a:p>
            <a:r>
              <a:rPr lang="en-GB" dirty="0"/>
              <a:t>	70.2% say their caring role has negatively impacted their physical health; (CSE)</a:t>
            </a:r>
          </a:p>
          <a:p>
            <a:r>
              <a:rPr lang="en-GB" dirty="0"/>
              <a:t>	68.1% told us that caring role has negatively impacted emotional wellbeing. (CSE) </a:t>
            </a:r>
          </a:p>
          <a:p>
            <a:r>
              <a:rPr lang="en-GB" dirty="0" smtClean="0"/>
              <a:t>87.5</a:t>
            </a:r>
            <a:r>
              <a:rPr lang="en-GB" dirty="0"/>
              <a:t>% say that caring has made career progression more difficult (CSE) </a:t>
            </a:r>
          </a:p>
          <a:p>
            <a:r>
              <a:rPr lang="en-GB" dirty="0" smtClean="0"/>
              <a:t>79</a:t>
            </a:r>
            <a:r>
              <a:rPr lang="en-GB" dirty="0"/>
              <a:t>% Tired; 44.5% depressed; 63.5% loss of sleep; 20% made existing conditions worse. (A) </a:t>
            </a:r>
          </a:p>
        </p:txBody>
      </p:sp>
    </p:spTree>
    <p:extLst>
      <p:ext uri="{BB962C8B-B14F-4D97-AF65-F5344CB8AC3E}">
        <p14:creationId xmlns:p14="http://schemas.microsoft.com/office/powerpoint/2010/main" val="6376821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228</TotalTime>
  <Words>1328</Words>
  <Application>Microsoft Office PowerPoint</Application>
  <PresentationFormat>Widescreen</PresentationFormat>
  <Paragraphs>128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 3</vt:lpstr>
      <vt:lpstr>Facet</vt:lpstr>
      <vt:lpstr>   Prevention in Safeguarding Supporting and Working with Carers  </vt:lpstr>
      <vt:lpstr>Carers have a range of roles regarding safeguarding</vt:lpstr>
      <vt:lpstr>When risk increases in relation to abuse of carers themselves: </vt:lpstr>
      <vt:lpstr>PowerPoint Presentation</vt:lpstr>
      <vt:lpstr>When risk increases in relation to carers unintentionally or intentionally harming or neglecting the adult they support:</vt:lpstr>
      <vt:lpstr>Timely and careful assessment is critical </vt:lpstr>
      <vt:lpstr>PowerPoint Presentation</vt:lpstr>
      <vt:lpstr>Carers Statistics for Merton </vt:lpstr>
      <vt:lpstr>Impact on Caring </vt:lpstr>
      <vt:lpstr>The Carer Assessment  </vt:lpstr>
      <vt:lpstr>PowerPoint Presentation</vt:lpstr>
      <vt:lpstr>Who should complete a Carers Assessment? </vt:lpstr>
      <vt:lpstr>What can the Carers Hub offer? </vt:lpstr>
      <vt:lpstr>Key features of the hub include: </vt:lpstr>
      <vt:lpstr>And……………………….</vt:lpstr>
      <vt:lpstr>Barriers to Sharing Concerns </vt:lpstr>
      <vt:lpstr>(A) Issues relating to understanding and awareness </vt:lpstr>
      <vt:lpstr>(b) Issues relating to communication </vt:lpstr>
      <vt:lpstr>(c) Issues relating to consequences of saying something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Carers have a range of roles regarding safeguarding – they can be the person who raises the concern, themselves be vulnerable to harm and abuse, or can be abusers themselves. </dc:title>
  <dc:creator>Sarah O'Connor</dc:creator>
  <cp:lastModifiedBy>Sarah O'Connor</cp:lastModifiedBy>
  <cp:revision>8</cp:revision>
  <cp:lastPrinted>2019-11-20T13:30:03Z</cp:lastPrinted>
  <dcterms:created xsi:type="dcterms:W3CDTF">2019-11-20T09:51:48Z</dcterms:created>
  <dcterms:modified xsi:type="dcterms:W3CDTF">2019-11-20T13:40:44Z</dcterms:modified>
</cp:coreProperties>
</file>