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5"/>
  </p:sldMasterIdLst>
  <p:notesMasterIdLst>
    <p:notesMasterId r:id="rId21"/>
  </p:notesMasterIdLst>
  <p:handoutMasterIdLst>
    <p:handoutMasterId r:id="rId22"/>
  </p:handoutMasterIdLst>
  <p:sldIdLst>
    <p:sldId id="256" r:id="rId6"/>
    <p:sldId id="259" r:id="rId7"/>
    <p:sldId id="257" r:id="rId8"/>
    <p:sldId id="258" r:id="rId9"/>
    <p:sldId id="262" r:id="rId10"/>
    <p:sldId id="260" r:id="rId11"/>
    <p:sldId id="261" r:id="rId12"/>
    <p:sldId id="263" r:id="rId13"/>
    <p:sldId id="264" r:id="rId14"/>
    <p:sldId id="265" r:id="rId15"/>
    <p:sldId id="266" r:id="rId16"/>
    <p:sldId id="267" r:id="rId17"/>
    <p:sldId id="268" r:id="rId18"/>
    <p:sldId id="269" r:id="rId19"/>
    <p:sldId id="270" r:id="rId20"/>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9B2E8B29-B2BA-4E37-8C52-08555DF2429B}" type="datetimeFigureOut">
              <a:rPr lang="en-GB" smtClean="0"/>
              <a:t>05/02/2020</a:t>
            </a:fld>
            <a:endParaRPr lang="en-GB"/>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C0FD702-8479-4DE8-AFBC-4799A1EC1F78}" type="slidenum">
              <a:rPr lang="en-GB" smtClean="0"/>
              <a:t>‹#›</a:t>
            </a:fld>
            <a:endParaRPr lang="en-GB"/>
          </a:p>
        </p:txBody>
      </p:sp>
    </p:spTree>
    <p:extLst>
      <p:ext uri="{BB962C8B-B14F-4D97-AF65-F5344CB8AC3E}">
        <p14:creationId xmlns:p14="http://schemas.microsoft.com/office/powerpoint/2010/main" val="32766601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6919412-1575-45B4-A116-4DB8F719865E}" type="datetimeFigureOut">
              <a:rPr lang="en-GB" smtClean="0"/>
              <a:t>05/02/2020</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B5090426-8920-405B-92ED-728C6E5A52E1}" type="slidenum">
              <a:rPr lang="en-GB" smtClean="0"/>
              <a:t>‹#›</a:t>
            </a:fld>
            <a:endParaRPr lang="en-GB"/>
          </a:p>
        </p:txBody>
      </p:sp>
    </p:spTree>
    <p:extLst>
      <p:ext uri="{BB962C8B-B14F-4D97-AF65-F5344CB8AC3E}">
        <p14:creationId xmlns:p14="http://schemas.microsoft.com/office/powerpoint/2010/main" val="2644858612"/>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090426-8920-405B-92ED-728C6E5A52E1}" type="slidenum">
              <a:rPr lang="en-GB" smtClean="0"/>
              <a:t>1</a:t>
            </a:fld>
            <a:endParaRPr lang="en-GB"/>
          </a:p>
        </p:txBody>
      </p:sp>
    </p:spTree>
    <p:extLst>
      <p:ext uri="{BB962C8B-B14F-4D97-AF65-F5344CB8AC3E}">
        <p14:creationId xmlns:p14="http://schemas.microsoft.com/office/powerpoint/2010/main" val="35155430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090426-8920-405B-92ED-728C6E5A52E1}" type="slidenum">
              <a:rPr lang="en-GB" smtClean="0"/>
              <a:t>10</a:t>
            </a:fld>
            <a:endParaRPr lang="en-GB"/>
          </a:p>
        </p:txBody>
      </p:sp>
    </p:spTree>
    <p:extLst>
      <p:ext uri="{BB962C8B-B14F-4D97-AF65-F5344CB8AC3E}">
        <p14:creationId xmlns:p14="http://schemas.microsoft.com/office/powerpoint/2010/main" val="26443220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090426-8920-405B-92ED-728C6E5A52E1}" type="slidenum">
              <a:rPr lang="en-GB" smtClean="0"/>
              <a:t>11</a:t>
            </a:fld>
            <a:endParaRPr lang="en-GB"/>
          </a:p>
        </p:txBody>
      </p:sp>
    </p:spTree>
    <p:extLst>
      <p:ext uri="{BB962C8B-B14F-4D97-AF65-F5344CB8AC3E}">
        <p14:creationId xmlns:p14="http://schemas.microsoft.com/office/powerpoint/2010/main" val="41104964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090426-8920-405B-92ED-728C6E5A52E1}" type="slidenum">
              <a:rPr lang="en-GB" smtClean="0"/>
              <a:t>12</a:t>
            </a:fld>
            <a:endParaRPr lang="en-GB"/>
          </a:p>
        </p:txBody>
      </p:sp>
    </p:spTree>
    <p:extLst>
      <p:ext uri="{BB962C8B-B14F-4D97-AF65-F5344CB8AC3E}">
        <p14:creationId xmlns:p14="http://schemas.microsoft.com/office/powerpoint/2010/main" val="18244605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090426-8920-405B-92ED-728C6E5A52E1}" type="slidenum">
              <a:rPr lang="en-GB" smtClean="0"/>
              <a:t>13</a:t>
            </a:fld>
            <a:endParaRPr lang="en-GB"/>
          </a:p>
        </p:txBody>
      </p:sp>
    </p:spTree>
    <p:extLst>
      <p:ext uri="{BB962C8B-B14F-4D97-AF65-F5344CB8AC3E}">
        <p14:creationId xmlns:p14="http://schemas.microsoft.com/office/powerpoint/2010/main" val="9211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090426-8920-405B-92ED-728C6E5A52E1}" type="slidenum">
              <a:rPr lang="en-GB" smtClean="0"/>
              <a:t>14</a:t>
            </a:fld>
            <a:endParaRPr lang="en-GB"/>
          </a:p>
        </p:txBody>
      </p:sp>
    </p:spTree>
    <p:extLst>
      <p:ext uri="{BB962C8B-B14F-4D97-AF65-F5344CB8AC3E}">
        <p14:creationId xmlns:p14="http://schemas.microsoft.com/office/powerpoint/2010/main" val="27685605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090426-8920-405B-92ED-728C6E5A52E1}" type="slidenum">
              <a:rPr lang="en-GB" smtClean="0"/>
              <a:t>15</a:t>
            </a:fld>
            <a:endParaRPr lang="en-GB"/>
          </a:p>
        </p:txBody>
      </p:sp>
    </p:spTree>
    <p:extLst>
      <p:ext uri="{BB962C8B-B14F-4D97-AF65-F5344CB8AC3E}">
        <p14:creationId xmlns:p14="http://schemas.microsoft.com/office/powerpoint/2010/main" val="4170763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090426-8920-405B-92ED-728C6E5A52E1}" type="slidenum">
              <a:rPr lang="en-GB" smtClean="0"/>
              <a:t>2</a:t>
            </a:fld>
            <a:endParaRPr lang="en-GB"/>
          </a:p>
        </p:txBody>
      </p:sp>
    </p:spTree>
    <p:extLst>
      <p:ext uri="{BB962C8B-B14F-4D97-AF65-F5344CB8AC3E}">
        <p14:creationId xmlns:p14="http://schemas.microsoft.com/office/powerpoint/2010/main" val="1931790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090426-8920-405B-92ED-728C6E5A52E1}" type="slidenum">
              <a:rPr lang="en-GB" smtClean="0"/>
              <a:t>3</a:t>
            </a:fld>
            <a:endParaRPr lang="en-GB"/>
          </a:p>
        </p:txBody>
      </p:sp>
    </p:spTree>
    <p:extLst>
      <p:ext uri="{BB962C8B-B14F-4D97-AF65-F5344CB8AC3E}">
        <p14:creationId xmlns:p14="http://schemas.microsoft.com/office/powerpoint/2010/main" val="25972854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090426-8920-405B-92ED-728C6E5A52E1}" type="slidenum">
              <a:rPr lang="en-GB" smtClean="0"/>
              <a:t>4</a:t>
            </a:fld>
            <a:endParaRPr lang="en-GB"/>
          </a:p>
        </p:txBody>
      </p:sp>
    </p:spTree>
    <p:extLst>
      <p:ext uri="{BB962C8B-B14F-4D97-AF65-F5344CB8AC3E}">
        <p14:creationId xmlns:p14="http://schemas.microsoft.com/office/powerpoint/2010/main" val="2509879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090426-8920-405B-92ED-728C6E5A52E1}" type="slidenum">
              <a:rPr lang="en-GB" smtClean="0"/>
              <a:t>5</a:t>
            </a:fld>
            <a:endParaRPr lang="en-GB"/>
          </a:p>
        </p:txBody>
      </p:sp>
    </p:spTree>
    <p:extLst>
      <p:ext uri="{BB962C8B-B14F-4D97-AF65-F5344CB8AC3E}">
        <p14:creationId xmlns:p14="http://schemas.microsoft.com/office/powerpoint/2010/main" val="16204054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090426-8920-405B-92ED-728C6E5A52E1}" type="slidenum">
              <a:rPr lang="en-GB" smtClean="0"/>
              <a:t>6</a:t>
            </a:fld>
            <a:endParaRPr lang="en-GB"/>
          </a:p>
        </p:txBody>
      </p:sp>
    </p:spTree>
    <p:extLst>
      <p:ext uri="{BB962C8B-B14F-4D97-AF65-F5344CB8AC3E}">
        <p14:creationId xmlns:p14="http://schemas.microsoft.com/office/powerpoint/2010/main" val="14154371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090426-8920-405B-92ED-728C6E5A52E1}" type="slidenum">
              <a:rPr lang="en-GB" smtClean="0"/>
              <a:t>7</a:t>
            </a:fld>
            <a:endParaRPr lang="en-GB"/>
          </a:p>
        </p:txBody>
      </p:sp>
    </p:spTree>
    <p:extLst>
      <p:ext uri="{BB962C8B-B14F-4D97-AF65-F5344CB8AC3E}">
        <p14:creationId xmlns:p14="http://schemas.microsoft.com/office/powerpoint/2010/main" val="1217263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090426-8920-405B-92ED-728C6E5A52E1}" type="slidenum">
              <a:rPr lang="en-GB" smtClean="0"/>
              <a:t>8</a:t>
            </a:fld>
            <a:endParaRPr lang="en-GB"/>
          </a:p>
        </p:txBody>
      </p:sp>
    </p:spTree>
    <p:extLst>
      <p:ext uri="{BB962C8B-B14F-4D97-AF65-F5344CB8AC3E}">
        <p14:creationId xmlns:p14="http://schemas.microsoft.com/office/powerpoint/2010/main" val="39406954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5090426-8920-405B-92ED-728C6E5A52E1}" type="slidenum">
              <a:rPr lang="en-GB" smtClean="0"/>
              <a:t>9</a:t>
            </a:fld>
            <a:endParaRPr lang="en-GB"/>
          </a:p>
        </p:txBody>
      </p:sp>
    </p:spTree>
    <p:extLst>
      <p:ext uri="{BB962C8B-B14F-4D97-AF65-F5344CB8AC3E}">
        <p14:creationId xmlns:p14="http://schemas.microsoft.com/office/powerpoint/2010/main" val="179742812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2/5/2020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2/5/2020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Self neglect &amp; safeguarding </a:t>
            </a:r>
            <a:endParaRPr lang="en-GB" dirty="0"/>
          </a:p>
        </p:txBody>
      </p:sp>
      <p:sp>
        <p:nvSpPr>
          <p:cNvPr id="3" name="Subtitle 2"/>
          <p:cNvSpPr>
            <a:spLocks noGrp="1"/>
          </p:cNvSpPr>
          <p:nvPr>
            <p:ph type="subTitle" idx="1"/>
          </p:nvPr>
        </p:nvSpPr>
        <p:spPr/>
        <p:txBody>
          <a:bodyPr>
            <a:normAutofit/>
          </a:bodyPr>
          <a:lstStyle/>
          <a:p>
            <a:r>
              <a:rPr lang="en-GB" dirty="0" smtClean="0"/>
              <a:t>Safeguarding workshop </a:t>
            </a:r>
          </a:p>
        </p:txBody>
      </p:sp>
    </p:spTree>
    <p:extLst>
      <p:ext uri="{BB962C8B-B14F-4D97-AF65-F5344CB8AC3E}">
        <p14:creationId xmlns:p14="http://schemas.microsoft.com/office/powerpoint/2010/main" val="1985071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Tensions with the care Act &amp;the reality of social work </a:t>
            </a:r>
            <a:endParaRPr lang="en-GB" dirty="0"/>
          </a:p>
        </p:txBody>
      </p:sp>
      <p:sp>
        <p:nvSpPr>
          <p:cNvPr id="3" name="Content Placeholder 2"/>
          <p:cNvSpPr>
            <a:spLocks noGrp="1"/>
          </p:cNvSpPr>
          <p:nvPr>
            <p:ph sz="quarter" idx="13"/>
          </p:nvPr>
        </p:nvSpPr>
        <p:spPr/>
        <p:txBody>
          <a:bodyPr/>
          <a:lstStyle/>
          <a:p>
            <a:r>
              <a:rPr lang="en-GB" dirty="0" smtClean="0"/>
              <a:t>What are they?</a:t>
            </a:r>
          </a:p>
          <a:p>
            <a:endParaRPr lang="en-GB" dirty="0"/>
          </a:p>
          <a:p>
            <a:r>
              <a:rPr lang="en-GB" dirty="0" smtClean="0"/>
              <a:t>In your groups please discuss your experiences of working with individuals who you consider to be self- Neglecting &amp; how the framework conflicts with the reality of case management.</a:t>
            </a:r>
            <a:endParaRPr lang="en-GB" dirty="0"/>
          </a:p>
        </p:txBody>
      </p:sp>
    </p:spTree>
    <p:extLst>
      <p:ext uri="{BB962C8B-B14F-4D97-AF65-F5344CB8AC3E}">
        <p14:creationId xmlns:p14="http://schemas.microsoft.com/office/powerpoint/2010/main" val="4280081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75" y="-118901"/>
            <a:ext cx="10364451" cy="1596177"/>
          </a:xfrm>
        </p:spPr>
        <p:txBody>
          <a:bodyPr/>
          <a:lstStyle/>
          <a:p>
            <a:r>
              <a:rPr lang="en-GB" dirty="0" smtClean="0"/>
              <a:t>The heart of the matter</a:t>
            </a:r>
            <a:endParaRPr lang="en-GB" dirty="0"/>
          </a:p>
        </p:txBody>
      </p:sp>
      <p:pic>
        <p:nvPicPr>
          <p:cNvPr id="4" name="Content Placeholder 3" descr="heart | Search Results | i-Biology"/>
          <p:cNvPicPr>
            <a:picLocks noGrp="1" noChangeAspect="1"/>
          </p:cNvPicPr>
          <p:nvPr>
            <p:ph sz="quarter" idx="13"/>
          </p:nvPr>
        </p:nvPicPr>
        <p:blipFill rotWithShape="1">
          <a:blip r:embed="rId3">
            <a:extLst>
              <a:ext uri="{28A0092B-C50C-407E-A947-70E740481C1C}">
                <a14:useLocalDpi xmlns:a14="http://schemas.microsoft.com/office/drawing/2010/main" val="0"/>
              </a:ext>
            </a:extLst>
          </a:blip>
          <a:srcRect l="19438" t="2712" r="21573" b="4896"/>
          <a:stretch/>
        </p:blipFill>
        <p:spPr>
          <a:xfrm>
            <a:off x="4513007" y="2433484"/>
            <a:ext cx="2580968" cy="2595716"/>
          </a:xfrm>
        </p:spPr>
      </p:pic>
      <p:sp>
        <p:nvSpPr>
          <p:cNvPr id="7" name="Right Arrow 6"/>
          <p:cNvSpPr/>
          <p:nvPr/>
        </p:nvSpPr>
        <p:spPr>
          <a:xfrm rot="18990128">
            <a:off x="1823716" y="2084442"/>
            <a:ext cx="560439" cy="5456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ight Arrow 7"/>
          <p:cNvSpPr/>
          <p:nvPr/>
        </p:nvSpPr>
        <p:spPr>
          <a:xfrm rot="10800000">
            <a:off x="5839174" y="5884891"/>
            <a:ext cx="560439" cy="5456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Right Arrow 8"/>
          <p:cNvSpPr/>
          <p:nvPr/>
        </p:nvSpPr>
        <p:spPr>
          <a:xfrm rot="8549162">
            <a:off x="9815635" y="5317220"/>
            <a:ext cx="560439" cy="5456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ight Arrow 9"/>
          <p:cNvSpPr/>
          <p:nvPr/>
        </p:nvSpPr>
        <p:spPr>
          <a:xfrm rot="4990177">
            <a:off x="10707737" y="3301773"/>
            <a:ext cx="560439" cy="5456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ight Arrow 10"/>
          <p:cNvSpPr/>
          <p:nvPr/>
        </p:nvSpPr>
        <p:spPr>
          <a:xfrm rot="1389829">
            <a:off x="9153487" y="1469172"/>
            <a:ext cx="560439" cy="5456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ight Arrow 11"/>
          <p:cNvSpPr/>
          <p:nvPr/>
        </p:nvSpPr>
        <p:spPr>
          <a:xfrm>
            <a:off x="6095999" y="1227811"/>
            <a:ext cx="560439" cy="5456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ight Arrow 12"/>
          <p:cNvSpPr/>
          <p:nvPr/>
        </p:nvSpPr>
        <p:spPr>
          <a:xfrm rot="13416002">
            <a:off x="2079409" y="5172764"/>
            <a:ext cx="560439" cy="5456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TextBox 13"/>
          <p:cNvSpPr txBox="1"/>
          <p:nvPr/>
        </p:nvSpPr>
        <p:spPr>
          <a:xfrm>
            <a:off x="10008845" y="2207456"/>
            <a:ext cx="1958222" cy="369332"/>
          </a:xfrm>
          <a:prstGeom prst="rect">
            <a:avLst/>
          </a:prstGeom>
          <a:noFill/>
        </p:spPr>
        <p:txBody>
          <a:bodyPr wrap="square" rtlCol="0">
            <a:spAutoFit/>
          </a:bodyPr>
          <a:lstStyle/>
          <a:p>
            <a:r>
              <a:rPr lang="en-GB" b="1" dirty="0"/>
              <a:t>S</a:t>
            </a:r>
            <a:r>
              <a:rPr lang="en-GB" b="1" dirty="0" smtClean="0"/>
              <a:t>ocial</a:t>
            </a:r>
            <a:r>
              <a:rPr lang="en-GB" dirty="0" smtClean="0"/>
              <a:t> </a:t>
            </a:r>
            <a:r>
              <a:rPr lang="en-GB" b="1" dirty="0"/>
              <a:t>W</a:t>
            </a:r>
            <a:r>
              <a:rPr lang="en-GB" b="1" dirty="0" smtClean="0"/>
              <a:t>orker</a:t>
            </a:r>
            <a:endParaRPr lang="en-GB" b="1" dirty="0"/>
          </a:p>
        </p:txBody>
      </p:sp>
      <p:sp>
        <p:nvSpPr>
          <p:cNvPr id="15" name="TextBox 14"/>
          <p:cNvSpPr txBox="1"/>
          <p:nvPr/>
        </p:nvSpPr>
        <p:spPr>
          <a:xfrm>
            <a:off x="10704953" y="4380998"/>
            <a:ext cx="1146545" cy="369332"/>
          </a:xfrm>
          <a:prstGeom prst="rect">
            <a:avLst/>
          </a:prstGeom>
          <a:noFill/>
        </p:spPr>
        <p:txBody>
          <a:bodyPr wrap="square" rtlCol="0">
            <a:spAutoFit/>
          </a:bodyPr>
          <a:lstStyle/>
          <a:p>
            <a:r>
              <a:rPr lang="en-GB" b="1" dirty="0" smtClean="0"/>
              <a:t>LFB</a:t>
            </a:r>
            <a:endParaRPr lang="en-GB" b="1" dirty="0"/>
          </a:p>
        </p:txBody>
      </p:sp>
      <p:sp>
        <p:nvSpPr>
          <p:cNvPr id="16" name="TextBox 15"/>
          <p:cNvSpPr txBox="1"/>
          <p:nvPr/>
        </p:nvSpPr>
        <p:spPr>
          <a:xfrm>
            <a:off x="8108126" y="5964069"/>
            <a:ext cx="1460091" cy="369332"/>
          </a:xfrm>
          <a:prstGeom prst="rect">
            <a:avLst/>
          </a:prstGeom>
          <a:noFill/>
        </p:spPr>
        <p:txBody>
          <a:bodyPr wrap="square" rtlCol="0">
            <a:spAutoFit/>
          </a:bodyPr>
          <a:lstStyle/>
          <a:p>
            <a:r>
              <a:rPr lang="en-GB" b="1" dirty="0" smtClean="0"/>
              <a:t>Family</a:t>
            </a:r>
            <a:r>
              <a:rPr lang="en-GB" dirty="0" smtClean="0"/>
              <a:t> </a:t>
            </a:r>
            <a:endParaRPr lang="en-GB" dirty="0"/>
          </a:p>
        </p:txBody>
      </p:sp>
      <p:sp>
        <p:nvSpPr>
          <p:cNvPr id="17" name="TextBox 16"/>
          <p:cNvSpPr txBox="1"/>
          <p:nvPr/>
        </p:nvSpPr>
        <p:spPr>
          <a:xfrm>
            <a:off x="3833136" y="5977128"/>
            <a:ext cx="1189703" cy="369332"/>
          </a:xfrm>
          <a:prstGeom prst="rect">
            <a:avLst/>
          </a:prstGeom>
          <a:noFill/>
        </p:spPr>
        <p:txBody>
          <a:bodyPr wrap="square" rtlCol="0">
            <a:spAutoFit/>
          </a:bodyPr>
          <a:lstStyle/>
          <a:p>
            <a:r>
              <a:rPr lang="en-GB" b="1" dirty="0" smtClean="0"/>
              <a:t>GP</a:t>
            </a:r>
            <a:r>
              <a:rPr lang="en-GB" dirty="0" smtClean="0"/>
              <a:t> </a:t>
            </a:r>
            <a:endParaRPr lang="en-GB" dirty="0"/>
          </a:p>
        </p:txBody>
      </p:sp>
      <p:sp>
        <p:nvSpPr>
          <p:cNvPr id="18" name="TextBox 17"/>
          <p:cNvSpPr txBox="1"/>
          <p:nvPr/>
        </p:nvSpPr>
        <p:spPr>
          <a:xfrm>
            <a:off x="1415845" y="3228401"/>
            <a:ext cx="1312607" cy="369332"/>
          </a:xfrm>
          <a:prstGeom prst="rect">
            <a:avLst/>
          </a:prstGeom>
          <a:noFill/>
        </p:spPr>
        <p:txBody>
          <a:bodyPr wrap="square" rtlCol="0">
            <a:spAutoFit/>
          </a:bodyPr>
          <a:lstStyle/>
          <a:p>
            <a:endParaRPr lang="en-GB" dirty="0"/>
          </a:p>
        </p:txBody>
      </p:sp>
      <p:sp>
        <p:nvSpPr>
          <p:cNvPr id="19" name="TextBox 18"/>
          <p:cNvSpPr txBox="1"/>
          <p:nvPr/>
        </p:nvSpPr>
        <p:spPr>
          <a:xfrm>
            <a:off x="3475702" y="1267740"/>
            <a:ext cx="1563329" cy="369332"/>
          </a:xfrm>
          <a:prstGeom prst="rect">
            <a:avLst/>
          </a:prstGeom>
          <a:noFill/>
        </p:spPr>
        <p:txBody>
          <a:bodyPr wrap="square" rtlCol="0">
            <a:spAutoFit/>
          </a:bodyPr>
          <a:lstStyle/>
          <a:p>
            <a:r>
              <a:rPr lang="en-GB" b="1" dirty="0" smtClean="0"/>
              <a:t>Thresholds </a:t>
            </a:r>
            <a:endParaRPr lang="en-GB" b="1" dirty="0"/>
          </a:p>
        </p:txBody>
      </p:sp>
      <p:sp>
        <p:nvSpPr>
          <p:cNvPr id="20" name="TextBox 19"/>
          <p:cNvSpPr txBox="1"/>
          <p:nvPr/>
        </p:nvSpPr>
        <p:spPr>
          <a:xfrm>
            <a:off x="7713406" y="1229122"/>
            <a:ext cx="1103187" cy="369332"/>
          </a:xfrm>
          <a:prstGeom prst="rect">
            <a:avLst/>
          </a:prstGeom>
          <a:noFill/>
        </p:spPr>
        <p:txBody>
          <a:bodyPr wrap="none" rtlCol="0">
            <a:spAutoFit/>
          </a:bodyPr>
          <a:lstStyle/>
          <a:p>
            <a:r>
              <a:rPr lang="en-GB" b="1" dirty="0" smtClean="0"/>
              <a:t>Housing</a:t>
            </a:r>
            <a:r>
              <a:rPr lang="en-GB" dirty="0" smtClean="0"/>
              <a:t>  </a:t>
            </a:r>
            <a:endParaRPr lang="en-GB" dirty="0"/>
          </a:p>
        </p:txBody>
      </p:sp>
      <p:sp>
        <p:nvSpPr>
          <p:cNvPr id="25" name="Right Arrow 24"/>
          <p:cNvSpPr/>
          <p:nvPr/>
        </p:nvSpPr>
        <p:spPr>
          <a:xfrm rot="21310603">
            <a:off x="3938102" y="3509136"/>
            <a:ext cx="392267" cy="399001"/>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7" name="Right Arrow 26"/>
          <p:cNvSpPr/>
          <p:nvPr/>
        </p:nvSpPr>
        <p:spPr>
          <a:xfrm rot="19553257">
            <a:off x="4004564" y="4999751"/>
            <a:ext cx="429737" cy="338163"/>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8" name="Right Arrow 27"/>
          <p:cNvSpPr/>
          <p:nvPr/>
        </p:nvSpPr>
        <p:spPr>
          <a:xfrm rot="12710982">
            <a:off x="7203063" y="4976322"/>
            <a:ext cx="415587" cy="373962"/>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29" name="TextBox 28"/>
          <p:cNvSpPr txBox="1"/>
          <p:nvPr/>
        </p:nvSpPr>
        <p:spPr>
          <a:xfrm>
            <a:off x="1247862" y="4218039"/>
            <a:ext cx="1348093" cy="369332"/>
          </a:xfrm>
          <a:prstGeom prst="rect">
            <a:avLst/>
          </a:prstGeom>
          <a:noFill/>
        </p:spPr>
        <p:txBody>
          <a:bodyPr wrap="square" rtlCol="0">
            <a:spAutoFit/>
          </a:bodyPr>
          <a:lstStyle/>
          <a:p>
            <a:r>
              <a:rPr lang="en-GB" dirty="0" smtClean="0"/>
              <a:t> </a:t>
            </a:r>
            <a:endParaRPr lang="en-GB" dirty="0"/>
          </a:p>
        </p:txBody>
      </p:sp>
      <p:sp>
        <p:nvSpPr>
          <p:cNvPr id="30" name="TextBox 29"/>
          <p:cNvSpPr txBox="1"/>
          <p:nvPr/>
        </p:nvSpPr>
        <p:spPr>
          <a:xfrm>
            <a:off x="997381" y="3122706"/>
            <a:ext cx="2144025" cy="1477328"/>
          </a:xfrm>
          <a:prstGeom prst="rect">
            <a:avLst/>
          </a:prstGeom>
          <a:noFill/>
        </p:spPr>
        <p:txBody>
          <a:bodyPr wrap="square" rtlCol="0">
            <a:spAutoFit/>
          </a:bodyPr>
          <a:lstStyle/>
          <a:p>
            <a:r>
              <a:rPr lang="en-GB" b="1" dirty="0" smtClean="0"/>
              <a:t>Other agencies </a:t>
            </a:r>
          </a:p>
          <a:p>
            <a:endParaRPr lang="en-GB" b="1" dirty="0"/>
          </a:p>
          <a:p>
            <a:endParaRPr lang="en-GB" b="1" dirty="0" smtClean="0"/>
          </a:p>
          <a:p>
            <a:endParaRPr lang="en-GB" b="1" dirty="0"/>
          </a:p>
          <a:p>
            <a:r>
              <a:rPr lang="en-GB" b="1" dirty="0" smtClean="0"/>
              <a:t>Police</a:t>
            </a:r>
            <a:endParaRPr lang="en-GB" b="1" dirty="0"/>
          </a:p>
        </p:txBody>
      </p:sp>
      <p:sp>
        <p:nvSpPr>
          <p:cNvPr id="31" name="Right Arrow 30"/>
          <p:cNvSpPr/>
          <p:nvPr/>
        </p:nvSpPr>
        <p:spPr>
          <a:xfrm rot="2434924">
            <a:off x="3996426" y="2262405"/>
            <a:ext cx="392267" cy="399001"/>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32" name="Right Arrow 31"/>
          <p:cNvSpPr/>
          <p:nvPr/>
        </p:nvSpPr>
        <p:spPr>
          <a:xfrm rot="10800000">
            <a:off x="7381396" y="3350160"/>
            <a:ext cx="392267" cy="399001"/>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
        <p:nvSpPr>
          <p:cNvPr id="33" name="Right Arrow 32"/>
          <p:cNvSpPr/>
          <p:nvPr/>
        </p:nvSpPr>
        <p:spPr>
          <a:xfrm rot="7888110">
            <a:off x="7201029" y="2114162"/>
            <a:ext cx="392267" cy="399001"/>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8696818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P spid="19" grpId="0"/>
      <p:bldP spid="20" grpId="0"/>
      <p:bldP spid="30"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Capacity </a:t>
            </a:r>
            <a:endParaRPr lang="en-GB" dirty="0"/>
          </a:p>
        </p:txBody>
      </p:sp>
      <p:sp>
        <p:nvSpPr>
          <p:cNvPr id="3" name="Content Placeholder 2"/>
          <p:cNvSpPr>
            <a:spLocks noGrp="1"/>
          </p:cNvSpPr>
          <p:nvPr>
            <p:ph sz="quarter" idx="13"/>
          </p:nvPr>
        </p:nvSpPr>
        <p:spPr/>
        <p:txBody>
          <a:bodyPr>
            <a:normAutofit fontScale="92500" lnSpcReduction="10000"/>
          </a:bodyPr>
          <a:lstStyle/>
          <a:p>
            <a:r>
              <a:rPr lang="en-GB" dirty="0" smtClean="0"/>
              <a:t>In </a:t>
            </a:r>
            <a:r>
              <a:rPr lang="en-GB" dirty="0" err="1" smtClean="0"/>
              <a:t>july</a:t>
            </a:r>
            <a:r>
              <a:rPr lang="en-GB" dirty="0" smtClean="0"/>
              <a:t> 2017, a report called learning from </a:t>
            </a:r>
            <a:r>
              <a:rPr lang="en-GB" dirty="0" err="1" smtClean="0"/>
              <a:t>sars</a:t>
            </a:r>
            <a:r>
              <a:rPr lang="en-GB" dirty="0" smtClean="0"/>
              <a:t>: a report for the </a:t>
            </a:r>
            <a:r>
              <a:rPr lang="en-GB" dirty="0" err="1" smtClean="0"/>
              <a:t>london</a:t>
            </a:r>
            <a:r>
              <a:rPr lang="en-GB" dirty="0" smtClean="0"/>
              <a:t> safeguarding adults board was published. </a:t>
            </a:r>
          </a:p>
          <a:p>
            <a:r>
              <a:rPr lang="en-GB" dirty="0" smtClean="0"/>
              <a:t>It found that of the 27 reports that it analysed across </a:t>
            </a:r>
            <a:r>
              <a:rPr lang="en-GB" dirty="0" err="1" smtClean="0"/>
              <a:t>london</a:t>
            </a:r>
            <a:r>
              <a:rPr lang="en-GB" dirty="0" smtClean="0"/>
              <a:t> that in 21 </a:t>
            </a:r>
            <a:r>
              <a:rPr lang="en-GB" dirty="0" err="1" smtClean="0"/>
              <a:t>mca</a:t>
            </a:r>
            <a:r>
              <a:rPr lang="en-GB" dirty="0" smtClean="0"/>
              <a:t> was commented on. </a:t>
            </a:r>
          </a:p>
          <a:p>
            <a:r>
              <a:rPr lang="en-GB" dirty="0" smtClean="0"/>
              <a:t>It found that the biggest concern noted was missing or poorly performed capacity assessments. </a:t>
            </a:r>
          </a:p>
          <a:p>
            <a:r>
              <a:rPr lang="en-GB" dirty="0" smtClean="0"/>
              <a:t>It found that there was insufficient scepticism and respectful challenge of decision making and possible consequences, and in some cases the absence of best interest decision making. </a:t>
            </a:r>
            <a:endParaRPr lang="en-GB" dirty="0"/>
          </a:p>
        </p:txBody>
      </p:sp>
    </p:spTree>
    <p:extLst>
      <p:ext uri="{BB962C8B-B14F-4D97-AF65-F5344CB8AC3E}">
        <p14:creationId xmlns:p14="http://schemas.microsoft.com/office/powerpoint/2010/main" val="13982995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 Capacity  </a:t>
            </a:r>
            <a:endParaRPr lang="en-GB" dirty="0"/>
          </a:p>
        </p:txBody>
      </p:sp>
      <p:sp>
        <p:nvSpPr>
          <p:cNvPr id="3" name="Content Placeholder 2"/>
          <p:cNvSpPr>
            <a:spLocks noGrp="1"/>
          </p:cNvSpPr>
          <p:nvPr>
            <p:ph sz="quarter" idx="13"/>
          </p:nvPr>
        </p:nvSpPr>
        <p:spPr/>
        <p:txBody>
          <a:bodyPr>
            <a:normAutofit lnSpcReduction="10000"/>
          </a:bodyPr>
          <a:lstStyle/>
          <a:p>
            <a:r>
              <a:rPr lang="en-GB" dirty="0" smtClean="0"/>
              <a:t>In your groups please discuss what you think is essential when completing a capacity assessment in self –neglect cases? </a:t>
            </a:r>
          </a:p>
          <a:p>
            <a:r>
              <a:rPr lang="en-GB" dirty="0" smtClean="0"/>
              <a:t>WHAT do you need to consider</a:t>
            </a:r>
          </a:p>
          <a:p>
            <a:r>
              <a:rPr lang="en-GB" dirty="0" smtClean="0"/>
              <a:t>What types of questions would you need to ask?</a:t>
            </a:r>
          </a:p>
          <a:p>
            <a:r>
              <a:rPr lang="en-GB" dirty="0" smtClean="0"/>
              <a:t>In what circumstances wouldn’t you complete an MCA despite the person being at high risk of self-neglect. </a:t>
            </a:r>
          </a:p>
          <a:p>
            <a:endParaRPr lang="en-GB" dirty="0"/>
          </a:p>
          <a:p>
            <a:r>
              <a:rPr lang="en-GB" dirty="0" smtClean="0"/>
              <a:t>Take 10 mins to discuss.</a:t>
            </a:r>
          </a:p>
          <a:p>
            <a:endParaRPr lang="en-GB" dirty="0"/>
          </a:p>
        </p:txBody>
      </p:sp>
    </p:spTree>
    <p:extLst>
      <p:ext uri="{BB962C8B-B14F-4D97-AF65-F5344CB8AC3E}">
        <p14:creationId xmlns:p14="http://schemas.microsoft.com/office/powerpoint/2010/main" val="17704596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Any questions </a:t>
            </a:r>
            <a:endParaRPr lang="en-GB" dirty="0"/>
          </a:p>
        </p:txBody>
      </p:sp>
      <p:pic>
        <p:nvPicPr>
          <p:cNvPr id="4" name="Content Placeholder 3" descr="question mark | 3d human with a red question mark | Damián ..."/>
          <p:cNvPicPr>
            <a:picLocks noGrp="1" noChangeAspect="1"/>
          </p:cNvPicPr>
          <p:nvPr>
            <p:ph sz="quarter" idx="13"/>
          </p:nvPr>
        </p:nvPicPr>
        <p:blipFill>
          <a:blip r:embed="rId3">
            <a:extLst>
              <a:ext uri="{28A0092B-C50C-407E-A947-70E740481C1C}">
                <a14:useLocalDpi xmlns:a14="http://schemas.microsoft.com/office/drawing/2010/main" val="0"/>
              </a:ext>
            </a:extLst>
          </a:blip>
          <a:stretch>
            <a:fillRect/>
          </a:stretch>
        </p:blipFill>
        <p:spPr>
          <a:xfrm>
            <a:off x="4383881" y="2366963"/>
            <a:ext cx="3424237" cy="3424237"/>
          </a:xfrm>
        </p:spPr>
      </p:pic>
    </p:spTree>
    <p:extLst>
      <p:ext uri="{BB962C8B-B14F-4D97-AF65-F5344CB8AC3E}">
        <p14:creationId xmlns:p14="http://schemas.microsoft.com/office/powerpoint/2010/main" val="39607674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 </a:t>
            </a:r>
            <a:endParaRPr lang="en-GB" dirty="0"/>
          </a:p>
        </p:txBody>
      </p:sp>
      <p:sp>
        <p:nvSpPr>
          <p:cNvPr id="3" name="Content Placeholder 2"/>
          <p:cNvSpPr>
            <a:spLocks noGrp="1"/>
          </p:cNvSpPr>
          <p:nvPr>
            <p:ph sz="quarter" idx="13"/>
          </p:nvPr>
        </p:nvSpPr>
        <p:spPr/>
        <p:txBody>
          <a:bodyPr/>
          <a:lstStyle/>
          <a:p>
            <a:r>
              <a:rPr lang="en-GB" dirty="0" err="1" smtClean="0"/>
              <a:t>Scie</a:t>
            </a:r>
            <a:r>
              <a:rPr lang="en-GB" dirty="0" smtClean="0"/>
              <a:t> self neglect at a glance </a:t>
            </a:r>
          </a:p>
          <a:p>
            <a:r>
              <a:rPr lang="en-GB" dirty="0" smtClean="0"/>
              <a:t>The mental capacity Act 2005 </a:t>
            </a:r>
          </a:p>
          <a:p>
            <a:r>
              <a:rPr lang="en-GB" dirty="0" smtClean="0"/>
              <a:t>Overcoming challenges in Mental Capacity Act 2005 </a:t>
            </a:r>
          </a:p>
          <a:p>
            <a:r>
              <a:rPr lang="en-GB" dirty="0" smtClean="0"/>
              <a:t>Community care </a:t>
            </a:r>
          </a:p>
          <a:p>
            <a:r>
              <a:rPr lang="en-GB" dirty="0" err="1" smtClean="0"/>
              <a:t>SCIe</a:t>
            </a:r>
            <a:r>
              <a:rPr lang="en-GB" dirty="0" smtClean="0"/>
              <a:t> </a:t>
            </a:r>
            <a:r>
              <a:rPr lang="en-GB" dirty="0" err="1" smtClean="0"/>
              <a:t>Sars</a:t>
            </a:r>
            <a:r>
              <a:rPr lang="en-GB" dirty="0" smtClean="0"/>
              <a:t> Library </a:t>
            </a:r>
          </a:p>
          <a:p>
            <a:r>
              <a:rPr lang="en-GB" dirty="0" smtClean="0"/>
              <a:t> </a:t>
            </a:r>
            <a:r>
              <a:rPr lang="en-GB" b="1" dirty="0" smtClean="0"/>
              <a:t>for further reading refer to Bristol SAB in the case of Mr C. </a:t>
            </a:r>
            <a:endParaRPr lang="en-GB" b="1" dirty="0"/>
          </a:p>
        </p:txBody>
      </p:sp>
    </p:spTree>
    <p:extLst>
      <p:ext uri="{BB962C8B-B14F-4D97-AF65-F5344CB8AC3E}">
        <p14:creationId xmlns:p14="http://schemas.microsoft.com/office/powerpoint/2010/main" val="2827759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is your understanding of Self-neglect </a:t>
            </a:r>
            <a:endParaRPr lang="en-GB" dirty="0"/>
          </a:p>
        </p:txBody>
      </p:sp>
      <p:sp>
        <p:nvSpPr>
          <p:cNvPr id="3" name="Content Placeholder 2"/>
          <p:cNvSpPr>
            <a:spLocks noGrp="1"/>
          </p:cNvSpPr>
          <p:nvPr>
            <p:ph sz="quarter" idx="13"/>
          </p:nvPr>
        </p:nvSpPr>
        <p:spPr/>
        <p:txBody>
          <a:bodyPr>
            <a:normAutofit/>
          </a:bodyPr>
          <a:lstStyle/>
          <a:p>
            <a:pPr marL="0" indent="0">
              <a:buNone/>
            </a:pPr>
            <a:r>
              <a:rPr lang="en-GB" sz="6600" dirty="0"/>
              <a:t> </a:t>
            </a:r>
            <a:r>
              <a:rPr lang="en-GB" sz="6600" dirty="0" smtClean="0"/>
              <a:t>                </a:t>
            </a:r>
            <a:r>
              <a:rPr lang="en-GB" sz="9600" dirty="0" smtClean="0"/>
              <a:t>??</a:t>
            </a:r>
            <a:endParaRPr lang="en-GB" sz="6600" dirty="0"/>
          </a:p>
        </p:txBody>
      </p:sp>
    </p:spTree>
    <p:extLst>
      <p:ext uri="{BB962C8B-B14F-4D97-AF65-F5344CB8AC3E}">
        <p14:creationId xmlns:p14="http://schemas.microsoft.com/office/powerpoint/2010/main" val="3407569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Objectives of the workshop</a:t>
            </a:r>
            <a:endParaRPr lang="en-GB" dirty="0"/>
          </a:p>
        </p:txBody>
      </p:sp>
      <p:sp>
        <p:nvSpPr>
          <p:cNvPr id="3" name="Content Placeholder 2"/>
          <p:cNvSpPr>
            <a:spLocks noGrp="1"/>
          </p:cNvSpPr>
          <p:nvPr>
            <p:ph sz="quarter" idx="13"/>
          </p:nvPr>
        </p:nvSpPr>
        <p:spPr/>
        <p:txBody>
          <a:bodyPr/>
          <a:lstStyle/>
          <a:p>
            <a:r>
              <a:rPr lang="en-GB" dirty="0" smtClean="0"/>
              <a:t>To look at the definitions of self- neglect </a:t>
            </a:r>
          </a:p>
          <a:p>
            <a:r>
              <a:rPr lang="en-GB" dirty="0" smtClean="0"/>
              <a:t>How self- neglect fits into the Care Act </a:t>
            </a:r>
          </a:p>
          <a:p>
            <a:r>
              <a:rPr lang="en-GB" dirty="0" smtClean="0"/>
              <a:t>Tensions with the care act &amp; the reality of social work</a:t>
            </a:r>
          </a:p>
          <a:p>
            <a:r>
              <a:rPr lang="en-GB" dirty="0" smtClean="0"/>
              <a:t>the heart of the matter</a:t>
            </a:r>
          </a:p>
          <a:p>
            <a:r>
              <a:rPr lang="en-GB" dirty="0" smtClean="0"/>
              <a:t>Capacity vs lack of capacity </a:t>
            </a:r>
          </a:p>
          <a:p>
            <a:r>
              <a:rPr lang="en-GB" dirty="0" smtClean="0"/>
              <a:t>Any questions </a:t>
            </a:r>
            <a:endParaRPr lang="en-GB" dirty="0"/>
          </a:p>
        </p:txBody>
      </p:sp>
    </p:spTree>
    <p:extLst>
      <p:ext uri="{BB962C8B-B14F-4D97-AF65-F5344CB8AC3E}">
        <p14:creationId xmlns:p14="http://schemas.microsoft.com/office/powerpoint/2010/main" val="17072071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Definitions of self-neglect </a:t>
            </a:r>
            <a:endParaRPr lang="en-GB" dirty="0"/>
          </a:p>
        </p:txBody>
      </p:sp>
      <p:sp>
        <p:nvSpPr>
          <p:cNvPr id="3" name="Content Placeholder 2"/>
          <p:cNvSpPr>
            <a:spLocks noGrp="1"/>
          </p:cNvSpPr>
          <p:nvPr>
            <p:ph sz="quarter" idx="13"/>
          </p:nvPr>
        </p:nvSpPr>
        <p:spPr/>
        <p:txBody>
          <a:bodyPr>
            <a:normAutofit lnSpcReduction="10000"/>
          </a:bodyPr>
          <a:lstStyle/>
          <a:p>
            <a:r>
              <a:rPr lang="en-GB" dirty="0" smtClean="0"/>
              <a:t>There is no single operational definition of self-neglect, however the care act makes it clear that it comes within the statutory definition of abuse or neglect if the individual concerned has care &amp; support needs and is unable to protect themselves from neglect. </a:t>
            </a:r>
          </a:p>
          <a:p>
            <a:r>
              <a:rPr lang="en-GB" dirty="0" smtClean="0"/>
              <a:t>The DOH (2016) defines it as a ‘wide range’ of behaviours neglecting to care for one’s personal hygiene health or surroundings and include behaviours such as hoarding. </a:t>
            </a:r>
          </a:p>
          <a:p>
            <a:r>
              <a:rPr lang="en-GB" dirty="0" smtClean="0"/>
              <a:t>Skills for Care include three distinct areas that are characteristic of self-neglect </a:t>
            </a:r>
          </a:p>
        </p:txBody>
      </p:sp>
    </p:spTree>
    <p:extLst>
      <p:ext uri="{BB962C8B-B14F-4D97-AF65-F5344CB8AC3E}">
        <p14:creationId xmlns:p14="http://schemas.microsoft.com/office/powerpoint/2010/main" val="1738276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Definitions of self-neglect </a:t>
            </a:r>
            <a:endParaRPr lang="en-GB" dirty="0"/>
          </a:p>
        </p:txBody>
      </p:sp>
      <p:sp>
        <p:nvSpPr>
          <p:cNvPr id="3" name="Content Placeholder 2"/>
          <p:cNvSpPr>
            <a:spLocks noGrp="1"/>
          </p:cNvSpPr>
          <p:nvPr>
            <p:ph sz="quarter" idx="13"/>
          </p:nvPr>
        </p:nvSpPr>
        <p:spPr/>
        <p:txBody>
          <a:bodyPr/>
          <a:lstStyle/>
          <a:p>
            <a:r>
              <a:rPr lang="en-GB" dirty="0" smtClean="0"/>
              <a:t>Lack of self care – this includes neglect of one’s personal hygiene, nutrition and hydration, or health, to an extent that may endanger safety or well- being;</a:t>
            </a:r>
          </a:p>
          <a:p>
            <a:r>
              <a:rPr lang="en-GB" dirty="0" smtClean="0"/>
              <a:t>Lack of  care of one’s environment- this includes situations that may lead to domestic squalor or elevated levels of risks in the domestic environment(e.g., health or fire caused by hoarding);</a:t>
            </a:r>
          </a:p>
          <a:p>
            <a:r>
              <a:rPr lang="en-GB" dirty="0" smtClean="0"/>
              <a:t>Refusal of assistance that might alleviate these issues. This might include, environment or of health assessments or interventions, even if previously agreed, which could potentially improve self- care or one’s environment.</a:t>
            </a:r>
            <a:endParaRPr lang="en-GB" dirty="0"/>
          </a:p>
        </p:txBody>
      </p:sp>
    </p:spTree>
    <p:extLst>
      <p:ext uri="{BB962C8B-B14F-4D97-AF65-F5344CB8AC3E}">
        <p14:creationId xmlns:p14="http://schemas.microsoft.com/office/powerpoint/2010/main" val="22893535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Definitions of self neglect </a:t>
            </a:r>
            <a:endParaRPr lang="en-GB" dirty="0"/>
          </a:p>
        </p:txBody>
      </p:sp>
      <p:sp>
        <p:nvSpPr>
          <p:cNvPr id="3" name="Content Placeholder 2"/>
          <p:cNvSpPr>
            <a:spLocks noGrp="1"/>
          </p:cNvSpPr>
          <p:nvPr>
            <p:ph sz="quarter" idx="13"/>
          </p:nvPr>
        </p:nvSpPr>
        <p:spPr/>
        <p:txBody>
          <a:bodyPr/>
          <a:lstStyle/>
          <a:p>
            <a:r>
              <a:rPr lang="en-GB" dirty="0" smtClean="0"/>
              <a:t>The concept of self- neglect is complex with contrasting definitions.</a:t>
            </a:r>
          </a:p>
          <a:p>
            <a:r>
              <a:rPr lang="en-GB" dirty="0" smtClean="0"/>
              <a:t>Decision making is a key pivot upon which professional responses to self- neglect turn.</a:t>
            </a:r>
          </a:p>
          <a:p>
            <a:r>
              <a:rPr lang="en-GB" dirty="0" smtClean="0"/>
              <a:t>Interventions in self neglect requires careful exploration in the context of the principles of personalisation, choice, control &amp; empowerment that underpin policy in adult social care and safeguarding. </a:t>
            </a:r>
          </a:p>
          <a:p>
            <a:r>
              <a:rPr lang="en-GB" dirty="0" smtClean="0"/>
              <a:t>It should be noted that not all cases of self-neglect prompt a s42 enquiry and a case by case approach should be adopted. </a:t>
            </a:r>
            <a:endParaRPr lang="en-GB" dirty="0"/>
          </a:p>
        </p:txBody>
      </p:sp>
    </p:spTree>
    <p:extLst>
      <p:ext uri="{BB962C8B-B14F-4D97-AF65-F5344CB8AC3E}">
        <p14:creationId xmlns:p14="http://schemas.microsoft.com/office/powerpoint/2010/main" val="2210475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self-neglect fits in to the care act? </a:t>
            </a:r>
            <a:endParaRPr lang="en-GB" dirty="0"/>
          </a:p>
        </p:txBody>
      </p:sp>
      <p:sp>
        <p:nvSpPr>
          <p:cNvPr id="3" name="Content Placeholder 2"/>
          <p:cNvSpPr>
            <a:spLocks noGrp="1"/>
          </p:cNvSpPr>
          <p:nvPr>
            <p:ph sz="quarter" idx="13"/>
          </p:nvPr>
        </p:nvSpPr>
        <p:spPr/>
        <p:txBody>
          <a:bodyPr/>
          <a:lstStyle/>
          <a:p>
            <a:r>
              <a:rPr lang="en-GB" dirty="0" smtClean="0"/>
              <a:t>The care act guidance offers a clearer framework for working with self neglect recognising the benefits of social work involvement where serious of harm is identified.</a:t>
            </a:r>
          </a:p>
          <a:p>
            <a:pPr marL="0" indent="0">
              <a:buNone/>
            </a:pPr>
            <a:r>
              <a:rPr lang="en-GB" dirty="0"/>
              <a:t> </a:t>
            </a:r>
            <a:r>
              <a:rPr lang="en-GB" dirty="0" smtClean="0"/>
              <a:t>                                                How?</a:t>
            </a:r>
          </a:p>
          <a:p>
            <a:r>
              <a:rPr lang="en-GB" dirty="0" smtClean="0"/>
              <a:t>The care act gives the multi-agency framework </a:t>
            </a:r>
            <a:r>
              <a:rPr lang="en-GB" b="1" dirty="0" smtClean="0"/>
              <a:t>14.12</a:t>
            </a:r>
            <a:r>
              <a:rPr lang="en-GB" dirty="0" smtClean="0"/>
              <a:t> (care act guidance) Creates strong multi-agency partnerships that provide timely &amp; effective prevention of and responses to abuse or neglect. </a:t>
            </a:r>
          </a:p>
        </p:txBody>
      </p:sp>
    </p:spTree>
    <p:extLst>
      <p:ext uri="{BB962C8B-B14F-4D97-AF65-F5344CB8AC3E}">
        <p14:creationId xmlns:p14="http://schemas.microsoft.com/office/powerpoint/2010/main" val="57868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Care Act guidance </a:t>
            </a:r>
            <a:endParaRPr lang="en-GB" dirty="0"/>
          </a:p>
        </p:txBody>
      </p:sp>
      <p:sp>
        <p:nvSpPr>
          <p:cNvPr id="3" name="Content Placeholder 2"/>
          <p:cNvSpPr>
            <a:spLocks noGrp="1"/>
          </p:cNvSpPr>
          <p:nvPr>
            <p:ph sz="quarter" idx="13"/>
          </p:nvPr>
        </p:nvSpPr>
        <p:spPr/>
        <p:txBody>
          <a:bodyPr/>
          <a:lstStyle/>
          <a:p>
            <a:r>
              <a:rPr lang="en-GB" dirty="0" smtClean="0"/>
              <a:t>Where serious risk is identified it is likely that input will be required from the fire service,  environmental health, police and landlords.</a:t>
            </a:r>
          </a:p>
          <a:p>
            <a:r>
              <a:rPr lang="en-GB" dirty="0" smtClean="0"/>
              <a:t>There is a shared view that where there is considerable risk the safeguarding framework is best  approach to be adopted due to it links with partner agencies.  </a:t>
            </a:r>
            <a:endParaRPr lang="en-GB" dirty="0"/>
          </a:p>
        </p:txBody>
      </p:sp>
    </p:spTree>
    <p:extLst>
      <p:ext uri="{BB962C8B-B14F-4D97-AF65-F5344CB8AC3E}">
        <p14:creationId xmlns:p14="http://schemas.microsoft.com/office/powerpoint/2010/main" val="42761079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Practitioners remember this!!</a:t>
            </a:r>
            <a:endParaRPr lang="en-GB" dirty="0"/>
          </a:p>
        </p:txBody>
      </p:sp>
      <p:sp>
        <p:nvSpPr>
          <p:cNvPr id="3" name="Content Placeholder 2"/>
          <p:cNvSpPr>
            <a:spLocks noGrp="1"/>
          </p:cNvSpPr>
          <p:nvPr>
            <p:ph sz="quarter" idx="13"/>
          </p:nvPr>
        </p:nvSpPr>
        <p:spPr/>
        <p:txBody>
          <a:bodyPr/>
          <a:lstStyle/>
          <a:p>
            <a:r>
              <a:rPr lang="en-GB" dirty="0" smtClean="0"/>
              <a:t>The care act guidance states that any concerns about self neglect ‘do not override the principle set out in s1 of the act, that any restriction on an individuals rights should be kept to the minimum necessary’</a:t>
            </a:r>
          </a:p>
          <a:p>
            <a:r>
              <a:rPr lang="en-GB" dirty="0" smtClean="0"/>
              <a:t>A decision on whether a response is required under safeguarding should be made on a case by case basis and will depend on the individuals ability to protect themselves by controlling their own behaviour. </a:t>
            </a:r>
          </a:p>
          <a:p>
            <a:endParaRPr lang="en-GB" dirty="0"/>
          </a:p>
        </p:txBody>
      </p:sp>
    </p:spTree>
    <p:extLst>
      <p:ext uri="{BB962C8B-B14F-4D97-AF65-F5344CB8AC3E}">
        <p14:creationId xmlns:p14="http://schemas.microsoft.com/office/powerpoint/2010/main" val="2775368441"/>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sisl xmlns:xsi="http://www.w3.org/2001/XMLSchema-instance" xmlns:xsd="http://www.w3.org/2001/XMLSchema" xmlns="http://www.boldonjames.com/2008/01/sie/internal/label" sislVersion="0" policy="46605f65-a556-4d4b-813b-09557932adb9" origin="defaultValue">
  <element uid="id_classification_nonbusiness" value=""/>
</sisl>
</file>

<file path=customXml/item2.xml><?xml version="1.0" encoding="utf-8"?>
<p:properties xmlns:p="http://schemas.microsoft.com/office/2006/metadata/properties" xmlns:xsi="http://www.w3.org/2001/XMLSchema-instance" xmlns:pc="http://schemas.microsoft.com/office/infopath/2007/PartnerControls">
  <documentManagement>
    <ReturnedReason xmlns="b154b894-63fb-4622-9b8e-04a13e1387cd" xsi:nil="true"/>
    <ScannedRef xmlns="b154b894-63fb-4622-9b8e-04a13e1387cd" xsi:nil="true"/>
    <Linked_x0020_Documents xmlns="b154b894-63fb-4622-9b8e-04a13e1387cd" xsi:nil="true"/>
    <ScanDate xmlns="b154b894-63fb-4622-9b8e-04a13e1387cd" xsi:nil="true"/>
    <led2bd20bfb2440592cc4dde76c40d27 xmlns="b154b894-63fb-4622-9b8e-04a13e1387cd">
      <Terms xmlns="http://schemas.microsoft.com/office/infopath/2007/PartnerControls"/>
    </led2bd20bfb2440592cc4dde76c40d27>
    <IsRecord xmlns="b154b894-63fb-4622-9b8e-04a13e1387cd">false</IsRecord>
    <Archived xmlns="b154b894-63fb-4622-9b8e-04a13e1387cd">No</Archived>
    <Vital xmlns="b154b894-63fb-4622-9b8e-04a13e1387cd">false</Vital>
    <Scanner xmlns="b154b894-63fb-4622-9b8e-04a13e1387cd" xsi:nil="true"/>
    <ScannedType_0 xmlns="b154b894-63fb-4622-9b8e-04a13e1387cd">
      <Terms xmlns="http://schemas.microsoft.com/office/infopath/2007/PartnerControls"/>
    </ScannedType_0>
    <DeclaredType_0 xmlns="b154b894-63fb-4622-9b8e-04a13e1387cd">
      <Terms xmlns="http://schemas.microsoft.com/office/infopath/2007/PartnerControls"/>
    </DeclaredType_0>
    <Confidential1 xmlns="b154b894-63fb-4622-9b8e-04a13e1387cd">false</Confidential1>
    <TaxCatchAll xmlns="1352f9ef-1c56-4f62-bb94-8878cf8acf86"/>
    <ReportOwner xmlns="http://schemas.microsoft.com/sharepoint/v3">
      <UserInfo>
        <DisplayName/>
        <AccountId xsi:nil="true"/>
        <AccountType/>
      </UserInfo>
    </ReportOwner>
    <ScannedComments xmlns="b154b894-63fb-4622-9b8e-04a13e1387cd" xsi:nil="true"/>
    <ScannedDocument xmlns="b154b894-63fb-4622-9b8e-04a13e1387cd">false</ScannedDocument>
    <f63c811758e44357b9a13e1719678301 xmlns="b154b894-63fb-4622-9b8e-04a13e1387cd">
      <Terms xmlns="http://schemas.microsoft.com/office/infopath/2007/PartnerControls"/>
    </f63c811758e44357b9a13e1719678301>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Merton Document" ma:contentTypeID="0x0101005D3D57CF6A3EDA42B7FDD38DF27AAE8A0071B9C232A2448345A9D864CDD4A4F1FE" ma:contentTypeVersion="1" ma:contentTypeDescription="" ma:contentTypeScope="" ma:versionID="ed4b5a560d2440c707859fad27a26798">
  <xsd:schema xmlns:xsd="http://www.w3.org/2001/XMLSchema" xmlns:xs="http://www.w3.org/2001/XMLSchema" xmlns:p="http://schemas.microsoft.com/office/2006/metadata/properties" xmlns:ns1="http://schemas.microsoft.com/sharepoint/v3" xmlns:ns3="b154b894-63fb-4622-9b8e-04a13e1387cd" xmlns:ns4="1352f9ef-1c56-4f62-bb94-8878cf8acf86" targetNamespace="http://schemas.microsoft.com/office/2006/metadata/properties" ma:root="true" ma:fieldsID="e089a3a5b2a855f1a5714c3da8b18e03" ns1:_="" ns3:_="" ns4:_="">
    <xsd:import namespace="http://schemas.microsoft.com/sharepoint/v3"/>
    <xsd:import namespace="b154b894-63fb-4622-9b8e-04a13e1387cd"/>
    <xsd:import namespace="1352f9ef-1c56-4f62-bb94-8878cf8acf86"/>
    <xsd:element name="properties">
      <xsd:complexType>
        <xsd:sequence>
          <xsd:element name="documentManagement">
            <xsd:complexType>
              <xsd:all>
                <xsd:element ref="ns3:Linked_x0020_Documents" minOccurs="0"/>
                <xsd:element ref="ns1:ReportOwner" minOccurs="0"/>
                <xsd:element ref="ns3:f63c811758e44357b9a13e1719678301" minOccurs="0"/>
                <xsd:element ref="ns3:Confidential1" minOccurs="0"/>
                <xsd:element ref="ns3:Vital" minOccurs="0"/>
                <xsd:element ref="ns3:ReturnedReason" minOccurs="0"/>
                <xsd:element ref="ns3:ScannedComments" minOccurs="0"/>
                <xsd:element ref="ns3:ScannedType_0" minOccurs="0"/>
                <xsd:element ref="ns3:Scanner" minOccurs="0"/>
                <xsd:element ref="ns3:ScanDate" minOccurs="0"/>
                <xsd:element ref="ns3:ScannedDocument" minOccurs="0"/>
                <xsd:element ref="ns3:led2bd20bfb2440592cc4dde76c40d27" minOccurs="0"/>
                <xsd:element ref="ns3:DeclaredType_0" minOccurs="0"/>
                <xsd:element ref="ns3:IsRecord" minOccurs="0"/>
                <xsd:element ref="ns3:Archived" minOccurs="0"/>
                <xsd:element ref="ns3:ScannedRe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ReportOwner" ma:index="10" nillable="true" ma:displayName="Owner" ma:description="Owner of this document" ma:list="UserInfo" ma:internalName="Report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154b894-63fb-4622-9b8e-04a13e1387cd" elementFormDefault="qualified">
    <xsd:import namespace="http://schemas.microsoft.com/office/2006/documentManagement/types"/>
    <xsd:import namespace="http://schemas.microsoft.com/office/infopath/2007/PartnerControls"/>
    <xsd:element name="Linked_x0020_Documents" ma:index="9" nillable="true" ma:displayName="Linked Documents" ma:internalName="Linked_x0020_Documents">
      <xsd:simpleType>
        <xsd:restriction base="dms:Unknown"/>
      </xsd:simpleType>
    </xsd:element>
    <xsd:element name="f63c811758e44357b9a13e1719678301" ma:index="11" nillable="true" ma:taxonomy="true" ma:internalName="f63c811758e44357b9a13e1719678301" ma:taxonomyFieldName="TeamName" ma:displayName="Team Name" ma:fieldId="{f63c8117-58e4-4357-b9a1-3e1719678301}" ma:sspId="00000000-0000-0000-0000-000000000000" ma:termSetId="00000000-0000-0000-0000-000000000000" ma:anchorId="00000000-0000-0000-0000-000000000000" ma:open="false" ma:isKeyword="false">
      <xsd:complexType>
        <xsd:sequence>
          <xsd:element ref="pc:Terms" minOccurs="0" maxOccurs="1"/>
        </xsd:sequence>
      </xsd:complexType>
    </xsd:element>
    <xsd:element name="Confidential1" ma:index="13" nillable="true" ma:displayName="Confidential" ma:default="0" ma:internalName="Confidential1">
      <xsd:simpleType>
        <xsd:restriction base="dms:Boolean"/>
      </xsd:simpleType>
    </xsd:element>
    <xsd:element name="Vital" ma:index="14" nillable="true" ma:displayName="Vital" ma:default="0" ma:internalName="Vital">
      <xsd:simpleType>
        <xsd:restriction base="dms:Boolean"/>
      </xsd:simpleType>
    </xsd:element>
    <xsd:element name="ReturnedReason" ma:index="15" nillable="true" ma:displayName="Returned Reason" ma:internalName="ReturnedReason">
      <xsd:simpleType>
        <xsd:restriction base="dms:Text">
          <xsd:maxLength value="255"/>
        </xsd:restriction>
      </xsd:simpleType>
    </xsd:element>
    <xsd:element name="ScannedComments" ma:index="16" nillable="true" ma:displayName="Scanned Comments" ma:internalName="ScannedComments">
      <xsd:simpleType>
        <xsd:restriction base="dms:Note">
          <xsd:maxLength value="255"/>
        </xsd:restriction>
      </xsd:simpleType>
    </xsd:element>
    <xsd:element name="ScannedType_0" ma:index="17" nillable="true" ma:taxonomy="true" ma:internalName="ScannedType_0" ma:taxonomyFieldName="ScannedType" ma:displayName="Scanned Type" ma:fieldId="{79c00044-de7f-40b4-92d9-eacd6d158811}" ma:sspId="00000000-0000-0000-0000-000000000000" ma:termSetId="00000000-0000-0000-0000-000000000000" ma:anchorId="00000000-0000-0000-0000-000000000000" ma:open="false" ma:isKeyword="false">
      <xsd:complexType>
        <xsd:sequence>
          <xsd:element ref="pc:Terms" minOccurs="0" maxOccurs="1"/>
        </xsd:sequence>
      </xsd:complexType>
    </xsd:element>
    <xsd:element name="Scanner" ma:index="19" nillable="true" ma:displayName="Scanner" ma:description="Person who scanned the document" ma:internalName="Scanner">
      <xsd:simpleType>
        <xsd:restriction base="dms:Text">
          <xsd:maxLength value="255"/>
        </xsd:restriction>
      </xsd:simpleType>
    </xsd:element>
    <xsd:element name="ScanDate" ma:index="20" nillable="true" ma:displayName="Scan Date" ma:format="DateTime" ma:internalName="ScanDate">
      <xsd:simpleType>
        <xsd:restriction base="dms:DateTime"/>
      </xsd:simpleType>
    </xsd:element>
    <xsd:element name="ScannedDocument" ma:index="21" nillable="true" ma:displayName="Scanned Document" ma:default="0" ma:internalName="ScannedDocument">
      <xsd:simpleType>
        <xsd:restriction base="dms:Boolean"/>
      </xsd:simpleType>
    </xsd:element>
    <xsd:element name="led2bd20bfb2440592cc4dde76c40d27" ma:index="23" nillable="true" ma:taxonomy="true" ma:internalName="led2bd20bfb2440592cc4dde76c40d27" ma:taxonomyFieldName="RetentionType" ma:displayName="Retention Type" ma:fieldId="{5ed2bd20-bfb2-4405-92cc-4dde76c40d27}" ma:sspId="00000000-0000-0000-0000-000000000000" ma:termSetId="00000000-0000-0000-0000-000000000000" ma:anchorId="00000000-0000-0000-0000-000000000000" ma:open="false" ma:isKeyword="false">
      <xsd:complexType>
        <xsd:sequence>
          <xsd:element ref="pc:Terms" minOccurs="0" maxOccurs="1"/>
        </xsd:sequence>
      </xsd:complexType>
    </xsd:element>
    <xsd:element name="DeclaredType_0" ma:index="24" nillable="true" ma:taxonomy="true" ma:internalName="DeclaredType_0" ma:taxonomyFieldName="DeclaredType" ma:displayName="Declared Type" ma:default="" ma:fieldId="{81b78ca1-66cf-40d8-a06d-cc278b93f129}" ma:sspId="00000000-0000-0000-0000-000000000000" ma:termSetId="00000000-0000-0000-0000-000000000000" ma:anchorId="00000000-0000-0000-0000-000000000000" ma:open="false" ma:isKeyword="false">
      <xsd:complexType>
        <xsd:sequence>
          <xsd:element ref="pc:Terms" minOccurs="0" maxOccurs="1"/>
        </xsd:sequence>
      </xsd:complexType>
    </xsd:element>
    <xsd:element name="IsRecord" ma:index="26" nillable="true" ma:displayName="IsRecord" ma:default="0" ma:internalName="IsRecord">
      <xsd:simpleType>
        <xsd:restriction base="dms:Boolean"/>
      </xsd:simpleType>
    </xsd:element>
    <xsd:element name="Archived" ma:index="27" nillable="true" ma:displayName="Archived" ma:default="No" ma:format="Dropdown" ma:internalName="Archived">
      <xsd:simpleType>
        <xsd:restriction base="dms:Choice">
          <xsd:enumeration value="Yes"/>
          <xsd:enumeration value="No"/>
        </xsd:restriction>
      </xsd:simpleType>
    </xsd:element>
    <xsd:element name="ScannedRef" ma:index="28" nillable="true" ma:displayName="Scanned Ref" ma:description="" ma:internalName="ScannedRef">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352f9ef-1c56-4f62-bb94-8878cf8acf86" elementFormDefault="qualified">
    <xsd:import namespace="http://schemas.microsoft.com/office/2006/documentManagement/types"/>
    <xsd:import namespace="http://schemas.microsoft.com/office/infopath/2007/PartnerControls"/>
    <xsd:element name="TaxCatchAll" ma:index="29" nillable="true" ma:displayName="Taxonomy Catch All Column" ma:hidden="true" ma:list="{a29d5ca9-6539-4e93-ae5a-193b56547432}" ma:internalName="TaxCatchAll" ma:showField="CatchAllData" ma:web="1352f9ef-1c56-4f62-bb94-8878cf8acf8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74D582-20F8-4522-AC3E-91D840606A73}">
  <ds:schemaRefs>
    <ds:schemaRef ds:uri="http://www.w3.org/2001/XMLSchema"/>
    <ds:schemaRef ds:uri="http://www.boldonjames.com/2008/01/sie/internal/label"/>
  </ds:schemaRefs>
</ds:datastoreItem>
</file>

<file path=customXml/itemProps2.xml><?xml version="1.0" encoding="utf-8"?>
<ds:datastoreItem xmlns:ds="http://schemas.openxmlformats.org/officeDocument/2006/customXml" ds:itemID="{9193077B-74C7-4E32-A729-5991E6290A5D}">
  <ds:schemaRefs>
    <ds:schemaRef ds:uri="http://purl.org/dc/elements/1.1/"/>
    <ds:schemaRef ds:uri="1352f9ef-1c56-4f62-bb94-8878cf8acf86"/>
    <ds:schemaRef ds:uri="http://schemas.microsoft.com/office/2006/documentManagement/types"/>
    <ds:schemaRef ds:uri="http://schemas.microsoft.com/sharepoint/v3"/>
    <ds:schemaRef ds:uri="http://purl.org/dc/terms/"/>
    <ds:schemaRef ds:uri="http://schemas.microsoft.com/office/infopath/2007/PartnerControls"/>
    <ds:schemaRef ds:uri="http://schemas.openxmlformats.org/package/2006/metadata/core-properties"/>
    <ds:schemaRef ds:uri="http://purl.org/dc/dcmitype/"/>
    <ds:schemaRef ds:uri="b154b894-63fb-4622-9b8e-04a13e1387cd"/>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D43950C5-E9F8-45F9-A953-1C15107CE5BF}">
  <ds:schemaRefs>
    <ds:schemaRef ds:uri="http://schemas.microsoft.com/sharepoint/v3/contenttype/forms"/>
  </ds:schemaRefs>
</ds:datastoreItem>
</file>

<file path=customXml/itemProps4.xml><?xml version="1.0" encoding="utf-8"?>
<ds:datastoreItem xmlns:ds="http://schemas.openxmlformats.org/officeDocument/2006/customXml" ds:itemID="{4126A867-5676-4C2C-A2CF-A59B3BCBCB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154b894-63fb-4622-9b8e-04a13e1387cd"/>
    <ds:schemaRef ds:uri="1352f9ef-1c56-4f62-bb94-8878cf8acf8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TM04033925[[fn=Droplet]]</Template>
  <TotalTime>517</TotalTime>
  <Words>808</Words>
  <Application>Microsoft Office PowerPoint</Application>
  <PresentationFormat>Widescreen</PresentationFormat>
  <Paragraphs>86</Paragraphs>
  <Slides>15</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Tw Cen MT</vt:lpstr>
      <vt:lpstr>Droplet</vt:lpstr>
      <vt:lpstr>Self neglect &amp; safeguarding </vt:lpstr>
      <vt:lpstr>What is your understanding of Self-neglect </vt:lpstr>
      <vt:lpstr>Objectives of the workshop</vt:lpstr>
      <vt:lpstr>Definitions of self-neglect </vt:lpstr>
      <vt:lpstr>Definitions of self-neglect </vt:lpstr>
      <vt:lpstr>Definitions of self neglect </vt:lpstr>
      <vt:lpstr>How self-neglect fits in to the care act? </vt:lpstr>
      <vt:lpstr>Care Act guidance </vt:lpstr>
      <vt:lpstr>Practitioners remember this!!</vt:lpstr>
      <vt:lpstr>Tensions with the care Act &amp;the reality of social work </vt:lpstr>
      <vt:lpstr>The heart of the matter</vt:lpstr>
      <vt:lpstr>Capacity </vt:lpstr>
      <vt:lpstr> Capacity  </vt:lpstr>
      <vt:lpstr>Any questions </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Self neglect &amp; safeguarding</dc:title>
  <dc:creator>Lorraine Henry</dc:creator>
  <cp:lastModifiedBy>Fiona Swinfen-Green</cp:lastModifiedBy>
  <cp:revision>35</cp:revision>
  <cp:lastPrinted>2019-07-22T16:45:54Z</cp:lastPrinted>
  <dcterms:created xsi:type="dcterms:W3CDTF">2019-07-22T08:22:10Z</dcterms:created>
  <dcterms:modified xsi:type="dcterms:W3CDTF">2020-02-05T12:05:59Z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710cdc59-67c2-4a78-9c42-ffcc07d5b5d1</vt:lpwstr>
  </property>
  <property fmtid="{D5CDD505-2E9C-101B-9397-08002B2CF9AE}" pid="3" name="bjDocumentLabelXML">
    <vt:lpwstr>&lt;?xml version="1.0" encoding="us-ascii"?&gt;&lt;sisl xmlns:xsi="http://www.w3.org/2001/XMLSchema-instance" xmlns:xsd="http://www.w3.org/2001/XMLSchema" sislVersion="0" policy="46605f65-a556-4d4b-813b-09557932adb9" origin="defaultValue" xmlns="http://www.boldonj</vt:lpwstr>
  </property>
  <property fmtid="{D5CDD505-2E9C-101B-9397-08002B2CF9AE}" pid="4" name="bjDocumentLabelXML-0">
    <vt:lpwstr>ames.com/2008/01/sie/internal/label"&gt;&lt;element uid="id_classification_nonbusiness" value="" /&gt;&lt;/sisl&gt;</vt:lpwstr>
  </property>
  <property fmtid="{D5CDD505-2E9C-101B-9397-08002B2CF9AE}" pid="5" name="bjDocumentSecurityLabel">
    <vt:lpwstr>OFFICIAL</vt:lpwstr>
  </property>
  <property fmtid="{D5CDD505-2E9C-101B-9397-08002B2CF9AE}" pid="6" name="bjSaver">
    <vt:lpwstr>nWSNBuGRbzvebK9Is5+lAYkhGhAIkfJ3</vt:lpwstr>
  </property>
  <property fmtid="{D5CDD505-2E9C-101B-9397-08002B2CF9AE}" pid="7" name="ContentTypeId">
    <vt:lpwstr>0x0101005D3D57CF6A3EDA42B7FDD38DF27AAE8A0071B9C232A2448345A9D864CDD4A4F1FE</vt:lpwstr>
  </property>
  <property fmtid="{D5CDD505-2E9C-101B-9397-08002B2CF9AE}" pid="8" name="IsMyDocuments">
    <vt:bool>true</vt:bool>
  </property>
  <property fmtid="{D5CDD505-2E9C-101B-9397-08002B2CF9AE}" pid="9" name="TeamName">
    <vt:lpwstr/>
  </property>
  <property fmtid="{D5CDD505-2E9C-101B-9397-08002B2CF9AE}" pid="10" name="RetentionType">
    <vt:lpwstr/>
  </property>
  <property fmtid="{D5CDD505-2E9C-101B-9397-08002B2CF9AE}" pid="11" name="ScannedType">
    <vt:lpwstr/>
  </property>
  <property fmtid="{D5CDD505-2E9C-101B-9397-08002B2CF9AE}" pid="12" name="DeclaredType">
    <vt:lpwstr/>
  </property>
</Properties>
</file>