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368" r:id="rId5"/>
    <p:sldId id="376" r:id="rId6"/>
    <p:sldId id="373" r:id="rId7"/>
    <p:sldId id="374" r:id="rId8"/>
    <p:sldId id="379" r:id="rId9"/>
    <p:sldId id="3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952D8F-9C67-C740-80B3-A3A37ED5330C}" name="Caroline Davis" initials="CD" userId="S::caroline.davis@london-fire.gov.uk::421634a3-5180-418f-bca0-cba0e269f7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Davis" initials="CD" lastIdx="1" clrIdx="0">
    <p:extLst>
      <p:ext uri="{19B8F6BF-5375-455C-9EA6-DF929625EA0E}">
        <p15:presenceInfo xmlns:p15="http://schemas.microsoft.com/office/powerpoint/2012/main" userId="S::CAROLINE.DAVIS@london-fire.gov.uk::421634a3-5180-418f-bca0-cba0e269f7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BD7032-A260-40A0-BDC3-1A4193CAC8E8}" v="89" dt="2023-03-31T12:41:33.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4D09C-8652-194D-8770-F7C49919DA7C}" type="datetimeFigureOut">
              <a:rPr lang="en-US" smtClean="0"/>
              <a:t>5/23/2023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A8357-79B0-694F-ACE2-71B330FFAD66}" type="slidenum">
              <a:rPr lang="en-US" smtClean="0"/>
              <a:t>‹#›</a:t>
            </a:fld>
            <a:endParaRPr lang="en-US"/>
          </a:p>
        </p:txBody>
      </p:sp>
    </p:spTree>
    <p:extLst>
      <p:ext uri="{BB962C8B-B14F-4D97-AF65-F5344CB8AC3E}">
        <p14:creationId xmlns:p14="http://schemas.microsoft.com/office/powerpoint/2010/main" val="271941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AA8357-79B0-694F-ACE2-71B330FFAD66}" type="slidenum">
              <a:rPr lang="en-US" smtClean="0"/>
              <a:t>1</a:t>
            </a:fld>
            <a:endParaRPr lang="en-US"/>
          </a:p>
        </p:txBody>
      </p:sp>
    </p:spTree>
    <p:extLst>
      <p:ext uri="{BB962C8B-B14F-4D97-AF65-F5344CB8AC3E}">
        <p14:creationId xmlns:p14="http://schemas.microsoft.com/office/powerpoint/2010/main" val="145046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1AA8357-79B0-694F-ACE2-71B330FFAD66}" type="slidenum">
              <a:rPr lang="en-US" smtClean="0"/>
              <a:t>4</a:t>
            </a:fld>
            <a:endParaRPr lang="en-US"/>
          </a:p>
        </p:txBody>
      </p:sp>
    </p:spTree>
    <p:extLst>
      <p:ext uri="{BB962C8B-B14F-4D97-AF65-F5344CB8AC3E}">
        <p14:creationId xmlns:p14="http://schemas.microsoft.com/office/powerpoint/2010/main" val="207165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7645-8F5C-D2F6-AEA8-BDE955F45E5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DBC2BF-4710-46EE-BEC0-BE2286CD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4131BB0-66F7-C651-0899-B16EEED4DBCE}"/>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5" name="Footer Placeholder 4">
            <a:extLst>
              <a:ext uri="{FF2B5EF4-FFF2-40B4-BE49-F238E27FC236}">
                <a16:creationId xmlns:a16="http://schemas.microsoft.com/office/drawing/2014/main" id="{11DBD79D-AD5C-73B6-5225-A8AAF77A6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CB15D-AC6A-1562-631F-95888DDFA858}"/>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79335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15F5-FF75-1140-CC13-780EE751937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0D0E9D-8170-EF26-2D76-059DD2BC91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C18EDD-9F65-F10B-7725-984BD5E82D52}"/>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5" name="Footer Placeholder 4">
            <a:extLst>
              <a:ext uri="{FF2B5EF4-FFF2-40B4-BE49-F238E27FC236}">
                <a16:creationId xmlns:a16="http://schemas.microsoft.com/office/drawing/2014/main" id="{B3B11260-FAFA-E10D-41ED-54E987403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1D32C-1E03-289E-E7E1-41B10ED081A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3799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D3AA4A-E05A-48D7-E669-21F8BD34A19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E23ED8-7E9C-E443-13EB-B6B586BB52B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CF1918-D2F8-5101-C6AB-D50958070D74}"/>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5" name="Footer Placeholder 4">
            <a:extLst>
              <a:ext uri="{FF2B5EF4-FFF2-40B4-BE49-F238E27FC236}">
                <a16:creationId xmlns:a16="http://schemas.microsoft.com/office/drawing/2014/main" id="{D759174A-4D88-4775-781D-CAE3A432E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56A99-6C37-21F1-9336-9394863240D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644962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Alt">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86305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014916"/>
            <a:ext cx="9144000" cy="1719134"/>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0726"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1052"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1842236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75326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108FA6-7DAC-4043-BCF7-8D399804C001}"/>
              </a:ext>
            </a:extLst>
          </p:cNvPr>
          <p:cNvPicPr>
            <a:picLocks noChangeAspect="1"/>
          </p:cNvPicPr>
          <p:nvPr userDrawn="1"/>
        </p:nvPicPr>
        <p:blipFill rotWithShape="1">
          <a:blip r:embed="rId2"/>
          <a:srcRect l="2655" t="-10448" r="1139" b="10448"/>
          <a:stretch/>
        </p:blipFill>
        <p:spPr>
          <a:xfrm>
            <a:off x="0" y="-168442"/>
            <a:ext cx="12192000" cy="1612232"/>
          </a:xfrm>
          <a:prstGeom prst="rect">
            <a:avLst/>
          </a:prstGeom>
        </p:spPr>
      </p:pic>
      <p:sp>
        <p:nvSpPr>
          <p:cNvPr id="10" name="Title 1">
            <a:extLst>
              <a:ext uri="{FF2B5EF4-FFF2-40B4-BE49-F238E27FC236}">
                <a16:creationId xmlns:a16="http://schemas.microsoft.com/office/drawing/2014/main" id="{CFF4E2EB-6648-41B6-98D0-813A0E00C398}"/>
              </a:ext>
            </a:extLst>
          </p:cNvPr>
          <p:cNvSpPr>
            <a:spLocks noGrp="1"/>
          </p:cNvSpPr>
          <p:nvPr>
            <p:ph type="title"/>
          </p:nvPr>
        </p:nvSpPr>
        <p:spPr>
          <a:xfrm>
            <a:off x="309033" y="199440"/>
            <a:ext cx="11385662" cy="1068967"/>
          </a:xfrm>
        </p:spPr>
        <p:txBody>
          <a:bodyPr anchor="ctr"/>
          <a:lstStyle>
            <a:lvl1pPr>
              <a:defRPr sz="4000">
                <a:solidFill>
                  <a:schemeClr val="bg1"/>
                </a:solidFill>
              </a:defRPr>
            </a:lvl1pPr>
          </a:lstStyle>
          <a:p>
            <a:r>
              <a:rPr lang="en-US"/>
              <a:t>Click to edit Master title style</a:t>
            </a:r>
          </a:p>
        </p:txBody>
      </p:sp>
    </p:spTree>
    <p:extLst>
      <p:ext uri="{BB962C8B-B14F-4D97-AF65-F5344CB8AC3E}">
        <p14:creationId xmlns:p14="http://schemas.microsoft.com/office/powerpoint/2010/main" val="174690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3621724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152879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740820"/>
            <a:ext cx="9144000" cy="993230"/>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1557"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2713"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8508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753268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396127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62172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341E-3FAD-4C86-0E87-7A5D8ACA2D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41332F-30D6-61B6-C256-7F8F0F3A50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F262C9-5478-CD2E-F7E1-BC5256A6A6EA}"/>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5" name="Footer Placeholder 4">
            <a:extLst>
              <a:ext uri="{FF2B5EF4-FFF2-40B4-BE49-F238E27FC236}">
                <a16:creationId xmlns:a16="http://schemas.microsoft.com/office/drawing/2014/main" id="{85AB9582-FC26-DE55-648C-05B4DFF0D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5852F-D530-41CF-6965-ACD6B3F0AAF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6746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37729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608689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121826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23/05/2023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9848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8EC2-9E12-ADA9-E984-28276AA54B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6A06124-7D9D-8F91-B164-96275E512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34CBC6-D4CD-E6A6-7E52-D59A7E98634F}"/>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5" name="Footer Placeholder 4">
            <a:extLst>
              <a:ext uri="{FF2B5EF4-FFF2-40B4-BE49-F238E27FC236}">
                <a16:creationId xmlns:a16="http://schemas.microsoft.com/office/drawing/2014/main" id="{41BDB72C-E1FB-344E-16E3-A0360F513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11E06-AABA-CAD1-FBE7-EBBC90287D91}"/>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79064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6D14-E9A0-D06D-D274-2883710293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C08569F-012F-7D1A-2331-0391CDB51D8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0705B82-ACE7-92A5-7440-283F8C64F24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7A6D658-7131-36BF-B59A-E27514165F63}"/>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6" name="Footer Placeholder 5">
            <a:extLst>
              <a:ext uri="{FF2B5EF4-FFF2-40B4-BE49-F238E27FC236}">
                <a16:creationId xmlns:a16="http://schemas.microsoft.com/office/drawing/2014/main" id="{4EC6711D-B7A6-30C2-B585-E955F17D24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5065BC-A0A5-2CBC-961E-C899AB6166C2}"/>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4908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6610-E5A1-D591-49D5-22EE4326CA5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01379-0CF0-85B2-DC20-DFF26EB040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B1DE7A-B3E4-115F-9D6E-BB5C0E668F9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9404446-6D12-FF76-FF76-D35D411A22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67A94D-D545-473A-3783-2D308980B07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F385CC4-3307-BDF0-9748-9B4A649BE1DD}"/>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8" name="Footer Placeholder 7">
            <a:extLst>
              <a:ext uri="{FF2B5EF4-FFF2-40B4-BE49-F238E27FC236}">
                <a16:creationId xmlns:a16="http://schemas.microsoft.com/office/drawing/2014/main" id="{FD5ADCFF-07C7-0F8B-7188-2F37727BDB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A7C5D7-F192-A3E9-5F19-3D77C0B096A0}"/>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74036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12E83-5D5A-8D2C-CFD7-E825B56D84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70D4E2-E445-F052-02D8-7907F35A61B6}"/>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4" name="Footer Placeholder 3">
            <a:extLst>
              <a:ext uri="{FF2B5EF4-FFF2-40B4-BE49-F238E27FC236}">
                <a16:creationId xmlns:a16="http://schemas.microsoft.com/office/drawing/2014/main" id="{C9CD448B-C4BE-2BA5-537E-46D219CD40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263F60-2627-8E38-9DBC-5BC73655D7FE}"/>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8585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7EA3B9-8C99-DC88-45B8-F3300DA04153}"/>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3" name="Footer Placeholder 2">
            <a:extLst>
              <a:ext uri="{FF2B5EF4-FFF2-40B4-BE49-F238E27FC236}">
                <a16:creationId xmlns:a16="http://schemas.microsoft.com/office/drawing/2014/main" id="{EDD21505-B8D5-818D-AA05-9C1BBD2472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CB1DBA-E952-80CD-8F63-A442AE8951A6}"/>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4600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5317-E983-DE12-6643-FEC7EE68178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A438C7C-EE45-70F0-9650-510744254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560BBA-DDC0-F4FD-B5F2-0A76291C3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7BDC79-B917-BE2D-3DCC-F200C823FF3D}"/>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6" name="Footer Placeholder 5">
            <a:extLst>
              <a:ext uri="{FF2B5EF4-FFF2-40B4-BE49-F238E27FC236}">
                <a16:creationId xmlns:a16="http://schemas.microsoft.com/office/drawing/2014/main" id="{60DD3353-E042-2611-F5F5-B6BA2D42F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658FE-DE08-D5FA-76F1-AE0A1122D6A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078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D81D-794F-EC10-7C4E-30018F3572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D6158A-E6AC-D285-8B00-5A778A6ED7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2E9BB0-E21F-E961-98FF-B529155A45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80853F-F166-A38A-8E42-32E443435BC0}"/>
              </a:ext>
            </a:extLst>
          </p:cNvPr>
          <p:cNvSpPr>
            <a:spLocks noGrp="1"/>
          </p:cNvSpPr>
          <p:nvPr>
            <p:ph type="dt" sz="half" idx="10"/>
          </p:nvPr>
        </p:nvSpPr>
        <p:spPr/>
        <p:txBody>
          <a:bodyPr/>
          <a:lstStyle/>
          <a:p>
            <a:fld id="{6A89C581-7AC5-CC44-893C-CB9DF0F5C7C2}" type="datetimeFigureOut">
              <a:rPr lang="en-US" smtClean="0"/>
              <a:t>5/23/2023</a:t>
            </a:fld>
            <a:endParaRPr lang="en-US"/>
          </a:p>
        </p:txBody>
      </p:sp>
      <p:sp>
        <p:nvSpPr>
          <p:cNvPr id="6" name="Footer Placeholder 5">
            <a:extLst>
              <a:ext uri="{FF2B5EF4-FFF2-40B4-BE49-F238E27FC236}">
                <a16:creationId xmlns:a16="http://schemas.microsoft.com/office/drawing/2014/main" id="{66646775-3CE7-D6D5-B07C-5274112B1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36E96-CFDE-EB39-C4BA-1804C408B29B}"/>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58705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DFB37E-12A7-2EBA-01CA-313558F232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E3ACFC-570C-1D11-FDDB-EAD0BAE4E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47C84C-AD3B-7E01-95DF-094A28F837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C581-7AC5-CC44-893C-CB9DF0F5C7C2}" type="datetimeFigureOut">
              <a:rPr lang="en-US" smtClean="0"/>
              <a:t>5/23/2023</a:t>
            </a:fld>
            <a:endParaRPr lang="en-US"/>
          </a:p>
        </p:txBody>
      </p:sp>
      <p:sp>
        <p:nvSpPr>
          <p:cNvPr id="5" name="Footer Placeholder 4">
            <a:extLst>
              <a:ext uri="{FF2B5EF4-FFF2-40B4-BE49-F238E27FC236}">
                <a16:creationId xmlns:a16="http://schemas.microsoft.com/office/drawing/2014/main" id="{834F6678-F5A8-24C4-A8DB-7B1B08107A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41BA46-B4A2-2D98-C975-425347340B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CB8B1-D86E-3C4A-ACB3-E90CF4BF6BD7}" type="slidenum">
              <a:rPr lang="en-US" smtClean="0"/>
              <a:t>‹#›</a:t>
            </a:fld>
            <a:endParaRPr lang="en-US"/>
          </a:p>
        </p:txBody>
      </p:sp>
    </p:spTree>
    <p:extLst>
      <p:ext uri="{BB962C8B-B14F-4D97-AF65-F5344CB8AC3E}">
        <p14:creationId xmlns:p14="http://schemas.microsoft.com/office/powerpoint/2010/main" val="384258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1" r:id="rId13"/>
    <p:sldLayoutId id="2147483669" r:id="rId14"/>
    <p:sldLayoutId id="2147483682" r:id="rId15"/>
    <p:sldLayoutId id="2147483670" r:id="rId16"/>
    <p:sldLayoutId id="2147483661" r:id="rId17"/>
    <p:sldLayoutId id="2147483685" r:id="rId18"/>
    <p:sldLayoutId id="2147483663" r:id="rId19"/>
    <p:sldLayoutId id="2147483686" r:id="rId20"/>
    <p:sldLayoutId id="2147483665" r:id="rId21"/>
    <p:sldLayoutId id="2147483687" r:id="rId22"/>
    <p:sldLayoutId id="2147483668"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london-fire.gov.uk/safety/the-home/home-fire-safety/"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ubtitle 56">
            <a:extLst>
              <a:ext uri="{FF2B5EF4-FFF2-40B4-BE49-F238E27FC236}">
                <a16:creationId xmlns:a16="http://schemas.microsoft.com/office/drawing/2014/main" id="{BF72EFCE-84E7-420C-8898-05EC6260DA4D}"/>
              </a:ext>
            </a:extLst>
          </p:cNvPr>
          <p:cNvSpPr>
            <a:spLocks noGrp="1"/>
          </p:cNvSpPr>
          <p:nvPr>
            <p:ph type="subTitle" idx="1"/>
          </p:nvPr>
        </p:nvSpPr>
        <p:spPr/>
        <p:txBody>
          <a:bodyPr vert="horz" lIns="91440" tIns="45720" rIns="91440" bIns="45720" rtlCol="0" anchor="t">
            <a:normAutofit/>
          </a:bodyPr>
          <a:lstStyle/>
          <a:p>
            <a:r>
              <a:rPr lang="en-GB" sz="4250" dirty="0"/>
              <a:t>Information for blue light partners and local authorities</a:t>
            </a:r>
            <a:endParaRPr lang="en-GB" dirty="0"/>
          </a:p>
        </p:txBody>
      </p:sp>
      <p:sp>
        <p:nvSpPr>
          <p:cNvPr id="58" name="Text Placeholder 57">
            <a:extLst>
              <a:ext uri="{FF2B5EF4-FFF2-40B4-BE49-F238E27FC236}">
                <a16:creationId xmlns:a16="http://schemas.microsoft.com/office/drawing/2014/main" id="{AA8E339A-4CD5-4C6F-8628-C0DBEF160DE5}"/>
              </a:ext>
            </a:extLst>
          </p:cNvPr>
          <p:cNvSpPr>
            <a:spLocks noGrp="1"/>
          </p:cNvSpPr>
          <p:nvPr>
            <p:ph type="body" sz="quarter" idx="10"/>
          </p:nvPr>
        </p:nvSpPr>
        <p:spPr/>
        <p:txBody>
          <a:bodyPr vert="horz" lIns="91440" tIns="45720" rIns="91440" bIns="45720" rtlCol="0" anchor="t">
            <a:normAutofit lnSpcReduction="10000"/>
          </a:bodyPr>
          <a:lstStyle/>
          <a:p>
            <a:pPr marL="0" indent="0">
              <a:buNone/>
            </a:pPr>
            <a:r>
              <a:rPr lang="en-GB" sz="3450" dirty="0"/>
              <a:t>April 2023 </a:t>
            </a:r>
            <a:endParaRPr lang="en-GB" dirty="0"/>
          </a:p>
        </p:txBody>
      </p:sp>
      <p:sp>
        <p:nvSpPr>
          <p:cNvPr id="8" name="Title 55">
            <a:extLst>
              <a:ext uri="{FF2B5EF4-FFF2-40B4-BE49-F238E27FC236}">
                <a16:creationId xmlns:a16="http://schemas.microsoft.com/office/drawing/2014/main" id="{E51AD374-733A-5D8C-2F5C-4136052437FB}"/>
              </a:ext>
            </a:extLst>
          </p:cNvPr>
          <p:cNvSpPr>
            <a:spLocks noGrp="1"/>
          </p:cNvSpPr>
          <p:nvPr>
            <p:ph type="ctrTitle"/>
          </p:nvPr>
        </p:nvSpPr>
        <p:spPr>
          <a:xfrm>
            <a:off x="720725" y="3086100"/>
            <a:ext cx="11380018" cy="863600"/>
          </a:xfrm>
        </p:spPr>
        <p:txBody>
          <a:bodyPr>
            <a:normAutofit fontScale="90000"/>
          </a:bodyPr>
          <a:lstStyle/>
          <a:p>
            <a:r>
              <a:rPr lang="en-GB" dirty="0"/>
              <a:t>A new approach to Home Fire Safety Visits</a:t>
            </a:r>
            <a:endParaRPr lang="en-GB" dirty="0">
              <a:cs typeface="Calibri Light"/>
            </a:endParaRPr>
          </a:p>
        </p:txBody>
      </p:sp>
    </p:spTree>
    <p:extLst>
      <p:ext uri="{BB962C8B-B14F-4D97-AF65-F5344CB8AC3E}">
        <p14:creationId xmlns:p14="http://schemas.microsoft.com/office/powerpoint/2010/main" val="144361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a:latin typeface="Calibri"/>
                <a:ea typeface="Calibri"/>
                <a:cs typeface="Calibri"/>
              </a:rPr>
              <a:t>LFB have a new Home Fire Safety Visit (HFSV) strategy</a:t>
            </a:r>
          </a:p>
        </p:txBody>
      </p:sp>
      <p:sp>
        <p:nvSpPr>
          <p:cNvPr id="5" name="TextBox 4">
            <a:extLst>
              <a:ext uri="{FF2B5EF4-FFF2-40B4-BE49-F238E27FC236}">
                <a16:creationId xmlns:a16="http://schemas.microsoft.com/office/drawing/2014/main" id="{0850187E-F0ED-2EC3-021A-21A7BBE18598}"/>
              </a:ext>
            </a:extLst>
          </p:cNvPr>
          <p:cNvSpPr txBox="1"/>
          <p:nvPr/>
        </p:nvSpPr>
        <p:spPr>
          <a:xfrm>
            <a:off x="311120" y="1713986"/>
            <a:ext cx="11648948" cy="58639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LFB carries out Home Fire Safety Visits (HFSVs) across London. We come out to your home, or the home of someone you care for, to provide personalised advice about fire safety. </a:t>
            </a:r>
            <a:endParaRPr lang="en-GB" sz="1600">
              <a:latin typeface="Calibri" panose="020F0502020204030204"/>
              <a:ea typeface="+mn-lt"/>
              <a:cs typeface="Calibri" panose="020F0502020204030204"/>
            </a:endParaRPr>
          </a:p>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We also provide an </a:t>
            </a:r>
            <a:r>
              <a:rPr lang="en-GB" sz="1600" b="1" dirty="0">
                <a:latin typeface="Calibri" panose="020F0502020204030204"/>
                <a:ea typeface="+mn-lt"/>
                <a:cs typeface="Calibri" panose="020F0502020204030204"/>
              </a:rPr>
              <a:t>online checker which will give you tailored advice to keep your home safe</a:t>
            </a:r>
            <a:r>
              <a:rPr lang="en-GB" sz="1600" dirty="0">
                <a:latin typeface="Calibri" panose="020F0502020204030204"/>
                <a:ea typeface="+mn-lt"/>
                <a:cs typeface="Calibri" panose="020F0502020204030204"/>
              </a:rPr>
              <a:t>. This is free and easy use. </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LFB are changing our approach to Home Fire Safety Visits (HFSV) with us moving to a new strategy </a:t>
            </a:r>
            <a:r>
              <a:rPr kumimoji="0" lang="en-GB" sz="1600" b="1" i="0" u="none" strike="noStrike" kern="1200" cap="none" spc="0" normalizeH="0" baseline="0" noProof="0" dirty="0">
                <a:ln>
                  <a:noFill/>
                </a:ln>
                <a:effectLst/>
                <a:uLnTx/>
                <a:uFillTx/>
                <a:latin typeface="Calibri" panose="020F0502020204030204"/>
                <a:ea typeface="+mn-lt"/>
                <a:cs typeface="Calibri" panose="020F0502020204030204"/>
              </a:rPr>
              <a:t>on 3 April 2023</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a:t>
            </a:r>
            <a:r>
              <a:rPr lang="en-GB" sz="1600" dirty="0">
                <a:latin typeface="Calibri" panose="020F0502020204030204"/>
                <a:ea typeface="+mn-lt"/>
                <a:cs typeface="Calibri" panose="020F0502020204030204"/>
              </a:rPr>
              <a:t> </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This will allow us to</a:t>
            </a:r>
            <a:r>
              <a:rPr lang="en-GB" sz="1600" dirty="0">
                <a:latin typeface="Calibri" panose="020F0502020204030204"/>
                <a:ea typeface="+mn-lt"/>
                <a:cs typeface="Calibri" panose="020F0502020204030204"/>
              </a:rPr>
              <a:t> </a:t>
            </a: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 allocate the majority of our safety advice resources to the most vulnerable Londoners.</a:t>
            </a:r>
            <a:endParaRPr lang="en-US"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lvl="0" indent="-285750">
              <a:lnSpc>
                <a:spcPct val="150000"/>
              </a:lnSpc>
              <a:spcBef>
                <a:spcPts val="1000"/>
              </a:spcBef>
              <a:buFont typeface="Arial"/>
              <a:buChar char="•"/>
              <a:defRPr/>
            </a:pP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Full details can be found on our website </a:t>
            </a:r>
            <a:r>
              <a:rPr lang="en-GB" sz="1600" dirty="0">
                <a:hlinkClick r:id="rId2"/>
              </a:rPr>
              <a:t>Home Fire Safety | London Fire Brigade (london-fire.gov.uk)</a:t>
            </a:r>
            <a:endParaRPr lang="en-GB" sz="1600" dirty="0"/>
          </a:p>
          <a:p>
            <a:pPr marL="285750" marR="0" lvl="0" indent="-285750" algn="l" defTabSz="914400" rtl="0" eaLnBrk="1" fontAlgn="auto" latinLnBrk="0" hangingPunct="1">
              <a:lnSpc>
                <a:spcPct val="150000"/>
              </a:lnSpc>
              <a:spcBef>
                <a:spcPts val="1000"/>
              </a:spcBef>
              <a:spcAft>
                <a:spcPts val="0"/>
              </a:spcAft>
              <a:buClrTx/>
              <a:buSzTx/>
              <a:buFont typeface="Arial"/>
              <a:buChar char="•"/>
              <a:tabLst/>
              <a:defRPr/>
            </a:pPr>
            <a:r>
              <a:rPr lang="en-GB" sz="1600" dirty="0">
                <a:latin typeface="Calibri" panose="020F0502020204030204"/>
                <a:ea typeface="+mn-lt"/>
                <a:cs typeface="Calibri" panose="020F0502020204030204"/>
              </a:rPr>
              <a:t>As a valued community partner, there are two things you can do to help:</a:t>
            </a:r>
          </a:p>
          <a:p>
            <a:pPr marL="742950" lvl="1" indent="-285750">
              <a:lnSpc>
                <a:spcPct val="150000"/>
              </a:lnSpc>
              <a:spcBef>
                <a:spcPts val="1000"/>
              </a:spcBef>
              <a:buFont typeface="Arial"/>
              <a:buChar char="•"/>
              <a:defRPr/>
            </a:pPr>
            <a:r>
              <a:rPr lang="en-GB" sz="1600" dirty="0">
                <a:latin typeface="Calibri" panose="020F0502020204030204"/>
                <a:ea typeface="+mn-lt"/>
                <a:cs typeface="Calibri" panose="020F0502020204030204"/>
              </a:rPr>
              <a:t>you can help us </a:t>
            </a:r>
            <a:r>
              <a:rPr lang="en-GB" sz="1600" b="1" dirty="0">
                <a:latin typeface="Calibri" panose="020F0502020204030204"/>
                <a:ea typeface="+mn-lt"/>
                <a:cs typeface="Calibri" panose="020F0502020204030204"/>
              </a:rPr>
              <a:t>identify and refer people </a:t>
            </a:r>
            <a:r>
              <a:rPr lang="en-GB" sz="1600" b="1" dirty="0">
                <a:ea typeface="+mn-lt"/>
                <a:cs typeface="Calibri" panose="020F0502020204030204"/>
              </a:rPr>
              <a:t>who are at very high risk </a:t>
            </a:r>
            <a:r>
              <a:rPr lang="en-GB" sz="1600" dirty="0">
                <a:latin typeface="Calibri" panose="020F0502020204030204"/>
                <a:ea typeface="+mn-lt"/>
                <a:cs typeface="Calibri" panose="020F0502020204030204"/>
              </a:rPr>
              <a:t>who would most benefit from a Home Fire Safety Visit</a:t>
            </a:r>
          </a:p>
          <a:p>
            <a:pPr marL="742950" lvl="1" indent="-285750">
              <a:lnSpc>
                <a:spcPct val="150000"/>
              </a:lnSpc>
              <a:spcBef>
                <a:spcPts val="1000"/>
              </a:spcBef>
              <a:buFont typeface="Arial"/>
              <a:buChar char="•"/>
              <a:defRPr/>
            </a:pPr>
            <a:r>
              <a:rPr lang="en-GB" sz="1600" dirty="0">
                <a:ea typeface="+mn-lt"/>
                <a:cs typeface="Calibri" panose="020F0502020204030204"/>
              </a:rPr>
              <a:t>you can play a vital role in helping us </a:t>
            </a:r>
            <a:r>
              <a:rPr lang="en-GB" sz="1600" b="1" dirty="0">
                <a:ea typeface="+mn-lt"/>
                <a:cs typeface="Calibri" panose="020F0502020204030204"/>
              </a:rPr>
              <a:t>reach a large audience with our messaging about our online Home Fire Safety Checker</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The following slides set out some information on our risk categories and how </a:t>
            </a:r>
            <a:r>
              <a:rPr lang="en-GB" sz="1600" dirty="0">
                <a:latin typeface="Calibri" panose="020F0502020204030204"/>
                <a:ea typeface="+mn-lt"/>
                <a:cs typeface="Calibri" panose="020F0502020204030204"/>
              </a:rPr>
              <a:t>you</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 can sign post your networks and people you work with to the most appropriate option.</a:t>
            </a:r>
            <a:r>
              <a:rPr lang="en-GB" sz="1600" dirty="0">
                <a:latin typeface="Calibri" panose="020F0502020204030204"/>
                <a:ea typeface="+mn-lt"/>
                <a:cs typeface="Calibri" panose="020F0502020204030204"/>
              </a:rPr>
              <a:t> </a:t>
            </a:r>
            <a:endParaRPr lang="en-GB"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marR="0" lvl="0" indent="-285750" algn="l" defTabSz="914400" rtl="0" eaLnBrk="1" fontAlgn="auto" latinLnBrk="0" hangingPunct="1">
              <a:lnSpc>
                <a:spcPct val="90000"/>
              </a:lnSpc>
              <a:spcBef>
                <a:spcPts val="1000"/>
              </a:spcBef>
              <a:spcAft>
                <a:spcPts val="0"/>
              </a:spcAft>
              <a:buClrTx/>
              <a:buSzTx/>
              <a:buFont typeface="Arial"/>
              <a:buChar char="•"/>
              <a:tabLst/>
              <a:defRPr/>
            </a:pPr>
            <a:endParaRPr kumimoji="0" lang="en-GB" sz="16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endParaRPr>
          </a:p>
          <a:p>
            <a:pPr marL="228600" marR="0" lvl="0" indent="-228600" algn="l" defTabSz="914400" rtl="0" eaLnBrk="1" fontAlgn="auto" latinLnBrk="0" hangingPunct="1">
              <a:lnSpc>
                <a:spcPct val="114999"/>
              </a:lnSpc>
              <a:spcBef>
                <a:spcPts val="0"/>
              </a:spcBef>
              <a:spcAft>
                <a:spcPts val="800"/>
              </a:spcAft>
              <a:buClrTx/>
              <a:buSzTx/>
              <a:buFont typeface="Arial" panose="020B0604020202020204" pitchFamily="34" charset="0"/>
              <a:buChar char="•"/>
              <a:tabLst/>
              <a:defRPr/>
            </a:pPr>
            <a:endParaRPr kumimoji="0" lang="en-GB" sz="2000" b="0" i="0" u="none" strike="noStrike" kern="1200" cap="none" spc="0" normalizeH="0" baseline="0" noProof="0">
              <a:ln>
                <a:noFill/>
              </a:ln>
              <a:solidFill>
                <a:prstClr val="black"/>
              </a:solidFill>
              <a:effectLst/>
              <a:uLnTx/>
              <a:uFillTx/>
              <a:latin typeface="Calibri" panose="020F0502020204030204"/>
              <a:ea typeface="Calibri" panose="020F0502020204030204"/>
              <a:cs typeface="Calibri" panose="020F0502020204030204"/>
            </a:endParaRPr>
          </a:p>
        </p:txBody>
      </p:sp>
    </p:spTree>
    <p:extLst>
      <p:ext uri="{BB962C8B-B14F-4D97-AF65-F5344CB8AC3E}">
        <p14:creationId xmlns:p14="http://schemas.microsoft.com/office/powerpoint/2010/main" val="145517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Autofit/>
          </a:bodyPr>
          <a:lstStyle/>
          <a:p>
            <a:pPr>
              <a:lnSpc>
                <a:spcPct val="113999"/>
              </a:lnSpc>
              <a:spcBef>
                <a:spcPts val="1000"/>
              </a:spcBef>
            </a:pPr>
            <a:r>
              <a:rPr lang="en-GB" sz="3200">
                <a:latin typeface="Calibri"/>
                <a:ea typeface="Calibri"/>
                <a:cs typeface="Calibri"/>
              </a:rPr>
              <a:t>Very high risk people should receive a HFSV as soon as possible</a:t>
            </a:r>
          </a:p>
        </p:txBody>
      </p:sp>
      <p:sp>
        <p:nvSpPr>
          <p:cNvPr id="5" name="TextBox 4">
            <a:extLst>
              <a:ext uri="{FF2B5EF4-FFF2-40B4-BE49-F238E27FC236}">
                <a16:creationId xmlns:a16="http://schemas.microsoft.com/office/drawing/2014/main" id="{0850187E-F0ED-2EC3-021A-21A7BBE18598}"/>
              </a:ext>
            </a:extLst>
          </p:cNvPr>
          <p:cNvSpPr txBox="1"/>
          <p:nvPr/>
        </p:nvSpPr>
        <p:spPr>
          <a:xfrm>
            <a:off x="271526" y="1641802"/>
            <a:ext cx="11648948"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solidFill>
                  <a:srgbClr val="000000"/>
                </a:solidFill>
              </a:rPr>
              <a:t>LFB would categorise an individual as being </a:t>
            </a:r>
            <a:r>
              <a:rPr lang="en-GB" sz="1600" b="1" dirty="0">
                <a:solidFill>
                  <a:srgbClr val="000000"/>
                </a:solidFill>
              </a:rPr>
              <a:t>very high risk </a:t>
            </a:r>
            <a:r>
              <a:rPr lang="en-GB" sz="1600" dirty="0">
                <a:solidFill>
                  <a:srgbClr val="000000"/>
                </a:solidFill>
              </a:rPr>
              <a:t>if they have all of these six characteristics. </a:t>
            </a:r>
            <a:endParaRPr lang="en-GB"/>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smoker</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living alone</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over 60 years old</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in receipt of care (informal, formal or both)</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no working smoke alarms in their home</a:t>
            </a:r>
          </a:p>
          <a:p>
            <a:pPr marL="1200150" lvl="2" indent="-285750">
              <a:lnSpc>
                <a:spcPct val="150000"/>
              </a:lnSpc>
              <a:spcBef>
                <a:spcPts val="1000"/>
              </a:spcBef>
              <a:buFont typeface="Arial"/>
              <a:buChar char="•"/>
              <a:defRPr/>
            </a:pPr>
            <a:r>
              <a:rPr lang="en-GB" sz="1600" dirty="0">
                <a:latin typeface="Calibri" panose="020F0502020204030204"/>
                <a:ea typeface="+mn-lt"/>
                <a:cs typeface="Calibri" panose="020F0502020204030204"/>
              </a:rPr>
              <a:t>user of mobility aids, or chair/bed bound</a:t>
            </a:r>
            <a:r>
              <a:rPr lang="en-GB" sz="1600" dirty="0"/>
              <a:t> </a:t>
            </a:r>
            <a:endParaRPr lang="en-GB" sz="1600" dirty="0">
              <a:cs typeface="Calibri"/>
            </a:endParaRPr>
          </a:p>
          <a:p>
            <a:endParaRPr lang="en-GB" sz="1600">
              <a:solidFill>
                <a:srgbClr val="000000"/>
              </a:solidFill>
            </a:endParaRPr>
          </a:p>
          <a:p>
            <a:pPr>
              <a:lnSpc>
                <a:spcPct val="150000"/>
              </a:lnSpc>
            </a:pPr>
            <a:r>
              <a:rPr lang="en-GB" sz="1600" dirty="0"/>
              <a:t>A very high-risk individual can also be identified if they are at risk or are a victim of </a:t>
            </a:r>
            <a:r>
              <a:rPr lang="en-GB" sz="1600" b="1" dirty="0"/>
              <a:t>arson.</a:t>
            </a:r>
            <a:endParaRPr lang="en-GB" sz="1600" b="1" dirty="0">
              <a:cs typeface="Calibri"/>
            </a:endParaRPr>
          </a:p>
          <a:p>
            <a:pPr>
              <a:lnSpc>
                <a:spcPct val="150000"/>
              </a:lnSpc>
            </a:pPr>
            <a:r>
              <a:rPr lang="en-GB" sz="1600" dirty="0">
                <a:ea typeface="+mn-lt"/>
                <a:cs typeface="+mn-lt"/>
              </a:rPr>
              <a:t>We ask agencies who work with very high risk people to refer them immediately for a HFSV. Details on how to do this follow. </a:t>
            </a:r>
          </a:p>
          <a:p>
            <a:pPr>
              <a:lnSpc>
                <a:spcPct val="150000"/>
              </a:lnSpc>
            </a:pPr>
            <a:endParaRPr lang="en-GB" sz="1600">
              <a:ea typeface="+mn-lt"/>
              <a:cs typeface="+mn-lt"/>
            </a:endParaRPr>
          </a:p>
          <a:p>
            <a:pPr>
              <a:lnSpc>
                <a:spcPct val="150000"/>
              </a:lnSpc>
            </a:pPr>
            <a:endParaRPr lang="en-GB" sz="1600">
              <a:solidFill>
                <a:srgbClr val="000000"/>
              </a:solidFill>
            </a:endParaRPr>
          </a:p>
          <a:p>
            <a:endParaRPr lang="en-GB" sz="1600">
              <a:solidFill>
                <a:srgbClr val="000000"/>
              </a:solidFill>
              <a:latin typeface="Segoe UI" panose="020B0502040204020203" pitchFamily="34" charset="0"/>
            </a:endParaRPr>
          </a:p>
        </p:txBody>
      </p:sp>
    </p:spTree>
    <p:extLst>
      <p:ext uri="{BB962C8B-B14F-4D97-AF65-F5344CB8AC3E}">
        <p14:creationId xmlns:p14="http://schemas.microsoft.com/office/powerpoint/2010/main" val="212087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45A56-6557-4D0D-95BF-A08C95BAE817}"/>
              </a:ext>
            </a:extLst>
          </p:cNvPr>
          <p:cNvSpPr>
            <a:spLocks noGrp="1"/>
          </p:cNvSpPr>
          <p:nvPr>
            <p:ph type="title"/>
          </p:nvPr>
        </p:nvSpPr>
        <p:spPr/>
        <p:txBody>
          <a:bodyPr>
            <a:normAutofit/>
          </a:bodyPr>
          <a:lstStyle/>
          <a:p>
            <a:r>
              <a:rPr lang="en-GB" sz="3200">
                <a:latin typeface="Calibri"/>
                <a:cs typeface="Calibri"/>
              </a:rPr>
              <a:t>An example of a person we would classify as very high risk</a:t>
            </a:r>
          </a:p>
        </p:txBody>
      </p:sp>
      <p:sp>
        <p:nvSpPr>
          <p:cNvPr id="4" name="TextBox 3">
            <a:extLst>
              <a:ext uri="{FF2B5EF4-FFF2-40B4-BE49-F238E27FC236}">
                <a16:creationId xmlns:a16="http://schemas.microsoft.com/office/drawing/2014/main" id="{026D1509-A83E-E77F-9DA3-701B87B18A8B}"/>
              </a:ext>
            </a:extLst>
          </p:cNvPr>
          <p:cNvSpPr txBox="1"/>
          <p:nvPr/>
        </p:nvSpPr>
        <p:spPr>
          <a:xfrm>
            <a:off x="568751" y="1715679"/>
            <a:ext cx="11345158" cy="4116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1600" dirty="0"/>
              <a:t>A person meeting the </a:t>
            </a:r>
            <a:r>
              <a:rPr lang="en-US" sz="1600" b="1" dirty="0"/>
              <a:t>very high risk criteria </a:t>
            </a:r>
            <a:r>
              <a:rPr lang="en-US" sz="1600" dirty="0"/>
              <a:t>would be someone who is over-60 and living alone. They would be a regular smoker of either hand-rolled or manufactured cigarettes. </a:t>
            </a:r>
            <a:endParaRPr lang="en-US" sz="1600"/>
          </a:p>
          <a:p>
            <a:pPr>
              <a:lnSpc>
                <a:spcPct val="150000"/>
              </a:lnSpc>
            </a:pPr>
            <a:endParaRPr lang="en-US" sz="1600"/>
          </a:p>
          <a:p>
            <a:pPr>
              <a:lnSpc>
                <a:spcPct val="150000"/>
              </a:lnSpc>
            </a:pPr>
            <a:r>
              <a:rPr lang="en-US" sz="1600" dirty="0"/>
              <a:t>They would be living with reduced or limited mobility, making it more difficult to escape in the event of a fire. </a:t>
            </a:r>
          </a:p>
          <a:p>
            <a:pPr>
              <a:lnSpc>
                <a:spcPct val="150000"/>
              </a:lnSpc>
            </a:pPr>
            <a:endParaRPr lang="en-US" sz="1600">
              <a:cs typeface="Calibri" panose="020F0502020204030204"/>
            </a:endParaRPr>
          </a:p>
          <a:p>
            <a:pPr>
              <a:lnSpc>
                <a:spcPct val="150000"/>
              </a:lnSpc>
            </a:pPr>
            <a:r>
              <a:rPr lang="en-US" sz="1600" dirty="0"/>
              <a:t>This could include people who spend a significant proportion of time in bed or in a chair due to mobility or health reasons. </a:t>
            </a:r>
            <a:endParaRPr lang="en-US" sz="1600" dirty="0">
              <a:cs typeface="Calibri"/>
            </a:endParaRPr>
          </a:p>
          <a:p>
            <a:pPr>
              <a:lnSpc>
                <a:spcPct val="150000"/>
              </a:lnSpc>
            </a:pPr>
            <a:endParaRPr lang="en-US" sz="1600"/>
          </a:p>
          <a:p>
            <a:pPr>
              <a:lnSpc>
                <a:spcPct val="150000"/>
              </a:lnSpc>
            </a:pPr>
            <a:r>
              <a:rPr lang="en-US" sz="1600" b="1" dirty="0"/>
              <a:t>Very high risk people </a:t>
            </a:r>
            <a:r>
              <a:rPr lang="en-US" sz="1600" dirty="0"/>
              <a:t>would also not have any working smoke alarms in their home. </a:t>
            </a:r>
            <a:endParaRPr lang="en-US" sz="1600" dirty="0">
              <a:cs typeface="Calibri"/>
            </a:endParaRPr>
          </a:p>
          <a:p>
            <a:pPr>
              <a:lnSpc>
                <a:spcPct val="150000"/>
              </a:lnSpc>
            </a:pPr>
            <a:endParaRPr lang="en-US" sz="1600"/>
          </a:p>
          <a:p>
            <a:pPr>
              <a:lnSpc>
                <a:spcPct val="150000"/>
              </a:lnSpc>
            </a:pPr>
            <a:r>
              <a:rPr lang="en-US" sz="1600" dirty="0"/>
              <a:t>They would also be in receipt of either formal care through an agency or informal care through friends, family or a support group, such as through a faith group.</a:t>
            </a:r>
            <a:endParaRPr lang="en-US" sz="1600" dirty="0">
              <a:cs typeface="Calibri"/>
            </a:endParaRPr>
          </a:p>
        </p:txBody>
      </p:sp>
    </p:spTree>
    <p:extLst>
      <p:ext uri="{BB962C8B-B14F-4D97-AF65-F5344CB8AC3E}">
        <p14:creationId xmlns:p14="http://schemas.microsoft.com/office/powerpoint/2010/main" val="633838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a:latin typeface="Calibri"/>
                <a:ea typeface="Calibri"/>
                <a:cs typeface="Calibri"/>
              </a:rPr>
              <a:t>How to refer very high risk people for a Home Fire Safety Visit</a:t>
            </a:r>
          </a:p>
        </p:txBody>
      </p:sp>
      <p:sp>
        <p:nvSpPr>
          <p:cNvPr id="5" name="TextBox 4">
            <a:extLst>
              <a:ext uri="{FF2B5EF4-FFF2-40B4-BE49-F238E27FC236}">
                <a16:creationId xmlns:a16="http://schemas.microsoft.com/office/drawing/2014/main" id="{0850187E-F0ED-2EC3-021A-21A7BBE18598}"/>
              </a:ext>
            </a:extLst>
          </p:cNvPr>
          <p:cNvSpPr txBox="1"/>
          <p:nvPr/>
        </p:nvSpPr>
        <p:spPr>
          <a:xfrm>
            <a:off x="309033" y="1728822"/>
            <a:ext cx="11648948"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dirty="0">
                <a:solidFill>
                  <a:srgbClr val="000000"/>
                </a:solidFill>
              </a:rPr>
              <a:t>A new 24-hour phone number is available for blue light partners and local authorities </a:t>
            </a:r>
          </a:p>
          <a:p>
            <a:endParaRPr lang="en-GB" sz="1600" b="1">
              <a:solidFill>
                <a:srgbClr val="000000"/>
              </a:solidFill>
            </a:endParaRPr>
          </a:p>
          <a:p>
            <a:r>
              <a:rPr lang="en-GB" sz="1600" dirty="0">
                <a:solidFill>
                  <a:srgbClr val="000000"/>
                </a:solidFill>
              </a:rPr>
              <a:t>If you identify anyone who falls into the </a:t>
            </a:r>
            <a:r>
              <a:rPr lang="en-GB" sz="1600" b="1" dirty="0">
                <a:solidFill>
                  <a:srgbClr val="000000"/>
                </a:solidFill>
              </a:rPr>
              <a:t>very high risk category </a:t>
            </a:r>
            <a:r>
              <a:rPr lang="en-GB" sz="1600" dirty="0">
                <a:solidFill>
                  <a:srgbClr val="000000"/>
                </a:solidFill>
              </a:rPr>
              <a:t>you can call </a:t>
            </a:r>
            <a:r>
              <a:rPr lang="en-GB" sz="1600" b="1" dirty="0"/>
              <a:t>0208 536 5955</a:t>
            </a:r>
            <a:r>
              <a:rPr lang="en-GB" sz="1600" dirty="0"/>
              <a:t> 24/7 to</a:t>
            </a:r>
            <a:r>
              <a:rPr lang="en-GB" sz="1600" dirty="0">
                <a:solidFill>
                  <a:srgbClr val="000000"/>
                </a:solidFill>
              </a:rPr>
              <a:t> book an immediate HFSV. This will ensure their home can be visited with 4 hours.</a:t>
            </a:r>
            <a:endParaRPr lang="en-GB" sz="1600" dirty="0">
              <a:solidFill>
                <a:srgbClr val="000000"/>
              </a:solidFill>
              <a:cs typeface="Calibri"/>
            </a:endParaRPr>
          </a:p>
          <a:p>
            <a:endParaRPr lang="en-GB" sz="1600">
              <a:solidFill>
                <a:srgbClr val="000000"/>
              </a:solidFill>
            </a:endParaRPr>
          </a:p>
          <a:p>
            <a:endParaRPr lang="en-GB" sz="1600">
              <a:solidFill>
                <a:srgbClr val="000000"/>
              </a:solidFill>
            </a:endParaRPr>
          </a:p>
          <a:p>
            <a:r>
              <a:rPr lang="en-GB" sz="1600" dirty="0">
                <a:ea typeface="+mn-lt"/>
                <a:cs typeface="Calibri" panose="020F0502020204030204"/>
              </a:rPr>
              <a:t>Those who may fall into a lower risk category can also use the checker which will provide fire safety advice tailored for their homes. </a:t>
            </a:r>
            <a:endParaRPr lang="en-US" sz="1600" dirty="0">
              <a:ea typeface="+mn-lt"/>
              <a:cs typeface="Calibri" panose="020F0502020204030204"/>
            </a:endParaRPr>
          </a:p>
          <a:p>
            <a:endParaRPr lang="en-GB" sz="1600">
              <a:solidFill>
                <a:srgbClr val="000000"/>
              </a:solidFill>
            </a:endParaRPr>
          </a:p>
          <a:p>
            <a:r>
              <a:rPr lang="en-GB" sz="1600" dirty="0">
                <a:hlinkClick r:id="rId2"/>
              </a:rPr>
              <a:t>Home Fire Safety Checker | London Fire Brigade (london-fire.gov.uk)</a:t>
            </a:r>
            <a:r>
              <a:rPr lang="en-GB" sz="1600" dirty="0"/>
              <a:t> </a:t>
            </a:r>
            <a:r>
              <a:rPr lang="en-GB" sz="1600" u="sng" dirty="0">
                <a:ea typeface="+mn-lt"/>
                <a:cs typeface="Calibri" panose="020F0502020204030204"/>
              </a:rPr>
              <a:t> </a:t>
            </a:r>
          </a:p>
          <a:p>
            <a:endParaRPr lang="en-GB" sz="1600" u="sng">
              <a:solidFill>
                <a:prstClr val="black"/>
              </a:solidFill>
              <a:ea typeface="+mn-lt"/>
              <a:cs typeface="Calibri" panose="020F0502020204030204"/>
            </a:endParaRPr>
          </a:p>
          <a:p>
            <a:endParaRPr lang="en-GB" sz="1600" u="sng">
              <a:solidFill>
                <a:prstClr val="black"/>
              </a:solidFill>
              <a:ea typeface="+mn-lt"/>
              <a:cs typeface="Calibri" panose="020F0502020204030204"/>
            </a:endParaRPr>
          </a:p>
          <a:p>
            <a:endParaRPr lang="en-GB" sz="1600">
              <a:solidFill>
                <a:srgbClr val="000000"/>
              </a:solidFill>
            </a:endParaRPr>
          </a:p>
          <a:p>
            <a:endParaRPr lang="en-GB" sz="1600">
              <a:solidFill>
                <a:srgbClr val="000000"/>
              </a:solidFill>
            </a:endParaRPr>
          </a:p>
          <a:p>
            <a:endParaRPr lang="en-GB" sz="1600">
              <a:solidFill>
                <a:srgbClr val="000000"/>
              </a:solidFill>
              <a:latin typeface="Segoe UI" panose="020B0502040204020203" pitchFamily="34" charset="0"/>
            </a:endParaRPr>
          </a:p>
        </p:txBody>
      </p:sp>
    </p:spTree>
    <p:extLst>
      <p:ext uri="{BB962C8B-B14F-4D97-AF65-F5344CB8AC3E}">
        <p14:creationId xmlns:p14="http://schemas.microsoft.com/office/powerpoint/2010/main" val="278717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5772-B5C6-4DE3-A276-F6D987881401}"/>
              </a:ext>
            </a:extLst>
          </p:cNvPr>
          <p:cNvSpPr>
            <a:spLocks noGrp="1"/>
          </p:cNvSpPr>
          <p:nvPr>
            <p:ph type="title"/>
          </p:nvPr>
        </p:nvSpPr>
        <p:spPr/>
        <p:txBody>
          <a:bodyPr>
            <a:normAutofit/>
          </a:bodyPr>
          <a:lstStyle/>
          <a:p>
            <a:r>
              <a:rPr lang="en-GB" sz="3200" b="1">
                <a:ea typeface="+mn-lt"/>
                <a:cs typeface="Calibri" panose="020F0502020204030204"/>
              </a:rPr>
              <a:t>Help us reach a large audience with our messaging about our online Home Fire Safety Checker</a:t>
            </a:r>
            <a:endParaRPr lang="en-GB" sz="3200"/>
          </a:p>
        </p:txBody>
      </p:sp>
      <p:sp>
        <p:nvSpPr>
          <p:cNvPr id="3" name="Rectangle 2">
            <a:extLst>
              <a:ext uri="{FF2B5EF4-FFF2-40B4-BE49-F238E27FC236}">
                <a16:creationId xmlns:a16="http://schemas.microsoft.com/office/drawing/2014/main" id="{8D3DC8FE-01C0-44CF-B5D2-0D60709AB660}"/>
              </a:ext>
            </a:extLst>
          </p:cNvPr>
          <p:cNvSpPr/>
          <p:nvPr/>
        </p:nvSpPr>
        <p:spPr>
          <a:xfrm>
            <a:off x="536593" y="1954735"/>
            <a:ext cx="10666175" cy="2062103"/>
          </a:xfrm>
          <a:prstGeom prst="rect">
            <a:avLst/>
          </a:prstGeom>
        </p:spPr>
        <p:txBody>
          <a:bodyPr wrap="square">
            <a:spAutoFit/>
          </a:bodyPr>
          <a:lstStyle/>
          <a:p>
            <a:r>
              <a:rPr lang="en-GB" sz="1600">
                <a:solidFill>
                  <a:prstClr val="black"/>
                </a:solidFill>
                <a:ea typeface="+mn-lt"/>
                <a:cs typeface="Calibri" panose="020F0502020204030204"/>
              </a:rPr>
              <a:t>LFB will be running information campaigns about the online Home Fire Safety Checker tool once the new strategy is in place. </a:t>
            </a:r>
          </a:p>
          <a:p>
            <a:endParaRPr lang="en-GB" sz="1600">
              <a:solidFill>
                <a:prstClr val="black"/>
              </a:solidFill>
              <a:ea typeface="+mn-lt"/>
              <a:cs typeface="Calibri" panose="020F0502020204030204"/>
            </a:endParaRPr>
          </a:p>
          <a:p>
            <a:r>
              <a:rPr lang="en-GB" sz="1600">
                <a:solidFill>
                  <a:prstClr val="black"/>
                </a:solidFill>
                <a:ea typeface="+mn-lt"/>
                <a:cs typeface="Calibri" panose="020F0502020204030204"/>
              </a:rPr>
              <a:t>As part of this LFB will be providing content and information which can be shared on social media feeds, in newsletters and magazines and on other channels. </a:t>
            </a:r>
          </a:p>
          <a:p>
            <a:endParaRPr lang="en-GB" sz="1600">
              <a:solidFill>
                <a:prstClr val="black"/>
              </a:solidFill>
              <a:ea typeface="+mn-lt"/>
              <a:cs typeface="Calibri" panose="020F0502020204030204"/>
            </a:endParaRPr>
          </a:p>
          <a:p>
            <a:r>
              <a:rPr lang="en-GB" sz="1600" b="1">
                <a:solidFill>
                  <a:prstClr val="black"/>
                </a:solidFill>
                <a:ea typeface="+mn-lt"/>
                <a:cs typeface="Calibri" panose="020F0502020204030204"/>
              </a:rPr>
              <a:t>Please share the best contact at your organisation for us to share this communications information with. </a:t>
            </a:r>
            <a:endParaRPr lang="en-US" sz="1600" b="1">
              <a:solidFill>
                <a:prstClr val="black"/>
              </a:solidFill>
              <a:ea typeface="+mn-lt"/>
              <a:cs typeface="Calibri" panose="020F0502020204030204"/>
            </a:endParaRPr>
          </a:p>
          <a:p>
            <a:endParaRPr lang="en-GB" sz="1600">
              <a:solidFill>
                <a:srgbClr val="000000"/>
              </a:solidFill>
            </a:endParaRPr>
          </a:p>
          <a:p>
            <a:r>
              <a:rPr lang="en-GB" sz="1600">
                <a:hlinkClick r:id="rId2"/>
              </a:rPr>
              <a:t>Home Fire Safety Checker | London Fire Brigade (london-fire.gov.uk)</a:t>
            </a:r>
            <a:r>
              <a:rPr lang="en-GB" sz="1600"/>
              <a:t> </a:t>
            </a:r>
            <a:r>
              <a:rPr lang="en-GB" sz="1600" u="sng">
                <a:solidFill>
                  <a:prstClr val="black"/>
                </a:solidFill>
                <a:ea typeface="+mn-lt"/>
                <a:cs typeface="Calibri" panose="020F0502020204030204"/>
              </a:rPr>
              <a:t> </a:t>
            </a:r>
          </a:p>
        </p:txBody>
      </p:sp>
    </p:spTree>
    <p:extLst>
      <p:ext uri="{BB962C8B-B14F-4D97-AF65-F5344CB8AC3E}">
        <p14:creationId xmlns:p14="http://schemas.microsoft.com/office/powerpoint/2010/main" val="2355034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FDBEFC61AB224C9330E72DEE89CEC7" ma:contentTypeVersion="14" ma:contentTypeDescription="Create a new document." ma:contentTypeScope="" ma:versionID="cf496db2a74375593ec932b44662ec5b">
  <xsd:schema xmlns:xsd="http://www.w3.org/2001/XMLSchema" xmlns:xs="http://www.w3.org/2001/XMLSchema" xmlns:p="http://schemas.microsoft.com/office/2006/metadata/properties" xmlns:ns2="57053981-2d85-49e5-8886-fb964be34bad" xmlns:ns3="69eabd48-7c49-48a0-bd0d-de5743a37d20" targetNamespace="http://schemas.microsoft.com/office/2006/metadata/properties" ma:root="true" ma:fieldsID="65cae42c84c7db12b7a78f9bb598807f" ns2:_="" ns3:_="">
    <xsd:import namespace="57053981-2d85-49e5-8886-fb964be34bad"/>
    <xsd:import namespace="69eabd48-7c49-48a0-bd0d-de5743a37d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053981-2d85-49e5-8886-fb964be34b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90e804e-ced4-4d3a-8c33-56cd058c4f81"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abd48-7c49-48a0-bd0d-de5743a37d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26f4a35-9536-4f19-853c-6ac13d3f0fa4}" ma:internalName="TaxCatchAll" ma:showField="CatchAllData" ma:web="69eabd48-7c49-48a0-bd0d-de5743a37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7053981-2d85-49e5-8886-fb964be34bad">
      <Terms xmlns="http://schemas.microsoft.com/office/infopath/2007/PartnerControls"/>
    </lcf76f155ced4ddcb4097134ff3c332f>
    <TaxCatchAll xmlns="69eabd48-7c49-48a0-bd0d-de5743a37d20" xsi:nil="true"/>
  </documentManagement>
</p:properties>
</file>

<file path=customXml/itemProps1.xml><?xml version="1.0" encoding="utf-8"?>
<ds:datastoreItem xmlns:ds="http://schemas.openxmlformats.org/officeDocument/2006/customXml" ds:itemID="{2BF3CDF8-69BB-4A32-8D12-FC7941EC898C}">
  <ds:schemaRefs>
    <ds:schemaRef ds:uri="57053981-2d85-49e5-8886-fb964be34bad"/>
    <ds:schemaRef ds:uri="69eabd48-7c49-48a0-bd0d-de5743a37d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508E15D-473D-403F-9891-C5664EAC68DB}">
  <ds:schemaRefs>
    <ds:schemaRef ds:uri="http://schemas.microsoft.com/sharepoint/v3/contenttype/forms"/>
  </ds:schemaRefs>
</ds:datastoreItem>
</file>

<file path=customXml/itemProps3.xml><?xml version="1.0" encoding="utf-8"?>
<ds:datastoreItem xmlns:ds="http://schemas.openxmlformats.org/officeDocument/2006/customXml" ds:itemID="{2305F73D-BC9B-42F8-B0B5-1630A9625F0F}">
  <ds:schemaRefs>
    <ds:schemaRef ds:uri="http://schemas.microsoft.com/office/2006/documentManagement/types"/>
    <ds:schemaRef ds:uri="69eabd48-7c49-48a0-bd0d-de5743a37d20"/>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57053981-2d85-49e5-8886-fb964be34ba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706</Words>
  <Application>Microsoft Office PowerPoint</Application>
  <PresentationFormat>Widescreen</PresentationFormat>
  <Paragraphs>56</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Segoe UI</vt:lpstr>
      <vt:lpstr>Office Theme</vt:lpstr>
      <vt:lpstr>A new approach to Home Fire Safety Visits</vt:lpstr>
      <vt:lpstr>LFB have a new Home Fire Safety Visit (HFSV) strategy</vt:lpstr>
      <vt:lpstr>Very high risk people should receive a HFSV as soon as possible</vt:lpstr>
      <vt:lpstr>An example of a person we would classify as very high risk</vt:lpstr>
      <vt:lpstr>How to refer very high risk people for a Home Fire Safety Visit</vt:lpstr>
      <vt:lpstr>Help us reach a large audience with our messaging about our online Home Fire Safety Checker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Plan template</dc:title>
  <dc:creator>Helen Coleman</dc:creator>
  <cp:lastModifiedBy>Fiona Swinfen-Green</cp:lastModifiedBy>
  <cp:revision>20</cp:revision>
  <dcterms:created xsi:type="dcterms:W3CDTF">2022-08-16T08:28:51Z</dcterms:created>
  <dcterms:modified xsi:type="dcterms:W3CDTF">2023-05-23T14:21:00Z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0x0101009CFDBEFC61AB224C9330E72DEE89CEC7</vt:lpwstr>
  </property>
  <property fmtid="{D5CDD505-2E9C-101B-9397-08002B2CF9AE}" pid="3" name="MediaServiceImageTags">
    <vt:lpwstr/>
  </property>
</Properties>
</file>